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410" r:id="rId2"/>
    <p:sldId id="495" r:id="rId3"/>
    <p:sldId id="496" r:id="rId4"/>
    <p:sldId id="414" r:id="rId5"/>
    <p:sldId id="487" r:id="rId6"/>
    <p:sldId id="488" r:id="rId7"/>
    <p:sldId id="502" r:id="rId8"/>
    <p:sldId id="503" r:id="rId9"/>
    <p:sldId id="504" r:id="rId10"/>
    <p:sldId id="412" r:id="rId11"/>
    <p:sldId id="491" r:id="rId12"/>
    <p:sldId id="498" r:id="rId13"/>
    <p:sldId id="505" r:id="rId14"/>
    <p:sldId id="506" r:id="rId15"/>
    <p:sldId id="507" r:id="rId16"/>
    <p:sldId id="509" r:id="rId17"/>
    <p:sldId id="508" r:id="rId18"/>
    <p:sldId id="500" r:id="rId19"/>
    <p:sldId id="492" r:id="rId20"/>
    <p:sldId id="497" r:id="rId21"/>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729"/>
    <a:srgbClr val="F3750D"/>
    <a:srgbClr val="19D2D7"/>
    <a:srgbClr val="2EF646"/>
    <a:srgbClr val="FC1B0A"/>
    <a:srgbClr val="54727F"/>
    <a:srgbClr val="F24A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792ABD-2121-4C02-A34F-38F92BDBD3D0}" v="15" dt="2022-09-25T17:33:47.3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37" autoAdjust="0"/>
    <p:restoredTop sz="94668" autoAdjust="0"/>
  </p:normalViewPr>
  <p:slideViewPr>
    <p:cSldViewPr snapToGrid="0">
      <p:cViewPr varScale="1">
        <p:scale>
          <a:sx n="106" d="100"/>
          <a:sy n="106" d="100"/>
        </p:scale>
        <p:origin x="56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2703F-EB58-4B0C-8B2A-EDF2A51B2C6C}"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en-US"/>
        </a:p>
      </dgm:t>
    </dgm:pt>
    <dgm:pt modelId="{23CA95F9-8BCF-40C1-B842-BCFFD43632F6}">
      <dgm:prSet custT="1"/>
      <dgm:spPr/>
      <dgm:t>
        <a:bodyPr/>
        <a:lstStyle/>
        <a:p>
          <a:pPr algn="ctr">
            <a:lnSpc>
              <a:spcPct val="100000"/>
            </a:lnSpc>
            <a:defRPr b="1" spc="20">
              <a:latin typeface="+mj-lt"/>
            </a:defRPr>
          </a:pPr>
          <a:r>
            <a:rPr lang="en-US" sz="1200" dirty="0">
              <a:solidFill>
                <a:schemeClr val="bg1"/>
              </a:solidFill>
            </a:rPr>
            <a:t>44</a:t>
          </a:r>
          <a:r>
            <a:rPr lang="en-US" sz="600" dirty="0">
              <a:solidFill>
                <a:schemeClr val="bg1"/>
              </a:solidFill>
            </a:rPr>
            <a:t>%</a:t>
          </a:r>
          <a:br>
            <a:rPr lang="en-US" sz="600" dirty="0">
              <a:solidFill>
                <a:schemeClr val="bg1"/>
              </a:solidFill>
            </a:rPr>
          </a:br>
          <a:r>
            <a:rPr lang="en-US" sz="600" dirty="0">
              <a:solidFill>
                <a:schemeClr val="bg1"/>
              </a:solidFill>
            </a:rPr>
            <a:t>Engagement</a:t>
          </a:r>
        </a:p>
      </dgm:t>
    </dgm:pt>
    <dgm:pt modelId="{FC4F4986-5DCD-4DC2-B7FD-2C5FABEF9979}" type="parTrans" cxnId="{E6EDE7CF-5B3F-4E2C-99EE-D5462F0EC9CE}">
      <dgm:prSet/>
      <dgm:spPr/>
      <dgm:t>
        <a:bodyPr/>
        <a:lstStyle/>
        <a:p>
          <a:endParaRPr lang="en-US"/>
        </a:p>
      </dgm:t>
    </dgm:pt>
    <dgm:pt modelId="{D868EA7F-D868-4231-86D5-66D9B2DF2F62}" type="sibTrans" cxnId="{E6EDE7CF-5B3F-4E2C-99EE-D5462F0EC9CE}">
      <dgm:prSet/>
      <dgm:spPr/>
      <dgm:t>
        <a:bodyPr/>
        <a:lstStyle/>
        <a:p>
          <a:endParaRPr lang="en-US"/>
        </a:p>
      </dgm:t>
    </dgm:pt>
    <dgm:pt modelId="{1E293C9C-50F7-4DF0-A45F-EF6AA41E15B2}">
      <dgm:prSet/>
      <dgm:spPr/>
      <dgm:t>
        <a:bodyPr/>
        <a:lstStyle/>
        <a:p>
          <a:pPr algn="ctr">
            <a:lnSpc>
              <a:spcPct val="100000"/>
            </a:lnSpc>
            <a:defRPr b="1" spc="20">
              <a:latin typeface="+mj-lt"/>
            </a:defRPr>
          </a:pPr>
          <a:r>
            <a:rPr lang="en-US" dirty="0">
              <a:solidFill>
                <a:schemeClr val="bg1"/>
              </a:solidFill>
            </a:rPr>
            <a:t>86% Completion</a:t>
          </a:r>
        </a:p>
      </dgm:t>
    </dgm:pt>
    <dgm:pt modelId="{04936CC5-1B2F-4620-ABDF-F195956C3F4A}" type="parTrans" cxnId="{A7E7000F-0D10-4D88-844F-C9CB2A6A39DA}">
      <dgm:prSet/>
      <dgm:spPr/>
      <dgm:t>
        <a:bodyPr/>
        <a:lstStyle/>
        <a:p>
          <a:endParaRPr lang="en-US"/>
        </a:p>
      </dgm:t>
    </dgm:pt>
    <dgm:pt modelId="{E019F05B-61F4-4915-9D10-5D6F328EA591}" type="sibTrans" cxnId="{A7E7000F-0D10-4D88-844F-C9CB2A6A39DA}">
      <dgm:prSet/>
      <dgm:spPr/>
      <dgm:t>
        <a:bodyPr/>
        <a:lstStyle/>
        <a:p>
          <a:endParaRPr lang="en-US"/>
        </a:p>
      </dgm:t>
    </dgm:pt>
    <dgm:pt modelId="{DA3F2F2F-B5A8-4CFD-ABCE-1BC48CD913AF}">
      <dgm:prSet/>
      <dgm:spPr/>
      <dgm:t>
        <a:bodyPr/>
        <a:lstStyle/>
        <a:p>
          <a:pPr algn="ctr">
            <a:lnSpc>
              <a:spcPct val="100000"/>
            </a:lnSpc>
            <a:defRPr b="1" spc="20">
              <a:latin typeface="+mj-lt"/>
            </a:defRPr>
          </a:pPr>
          <a:r>
            <a:rPr lang="en-US" dirty="0">
              <a:solidFill>
                <a:schemeClr val="bg1"/>
              </a:solidFill>
            </a:rPr>
            <a:t>65% High Risk</a:t>
          </a:r>
        </a:p>
      </dgm:t>
    </dgm:pt>
    <dgm:pt modelId="{D4AFA5E0-6624-49A6-B10B-4FFA7483C001}" type="parTrans" cxnId="{307321D6-32A9-4F29-A35B-8328C6417311}">
      <dgm:prSet/>
      <dgm:spPr/>
      <dgm:t>
        <a:bodyPr/>
        <a:lstStyle/>
        <a:p>
          <a:endParaRPr lang="en-US"/>
        </a:p>
      </dgm:t>
    </dgm:pt>
    <dgm:pt modelId="{038FE749-6004-418E-86C7-7C1B1D7930F4}" type="sibTrans" cxnId="{307321D6-32A9-4F29-A35B-8328C6417311}">
      <dgm:prSet/>
      <dgm:spPr/>
      <dgm:t>
        <a:bodyPr/>
        <a:lstStyle/>
        <a:p>
          <a:endParaRPr lang="en-US"/>
        </a:p>
      </dgm:t>
    </dgm:pt>
    <dgm:pt modelId="{B2F9B3BC-1849-4A4A-BBE4-752B9B492C76}">
      <dgm:prSet/>
      <dgm:spPr/>
      <dgm:t>
        <a:bodyPr/>
        <a:lstStyle/>
        <a:p>
          <a:pPr algn="ctr">
            <a:lnSpc>
              <a:spcPct val="100000"/>
            </a:lnSpc>
            <a:defRPr b="1" spc="20">
              <a:latin typeface="+mj-lt"/>
            </a:defRPr>
          </a:pPr>
          <a:r>
            <a:rPr lang="en-US" dirty="0">
              <a:solidFill>
                <a:schemeClr val="bg1"/>
              </a:solidFill>
            </a:rPr>
            <a:t>Average Score</a:t>
          </a:r>
        </a:p>
        <a:p>
          <a:pPr algn="ctr">
            <a:lnSpc>
              <a:spcPct val="100000"/>
            </a:lnSpc>
            <a:defRPr b="1" spc="20">
              <a:latin typeface="+mj-lt"/>
            </a:defRPr>
          </a:pPr>
          <a:r>
            <a:rPr lang="en-US" dirty="0">
              <a:solidFill>
                <a:schemeClr val="bg1"/>
              </a:solidFill>
            </a:rPr>
            <a:t>5 out of 10</a:t>
          </a:r>
        </a:p>
      </dgm:t>
    </dgm:pt>
    <dgm:pt modelId="{48FD486C-824F-4590-8CFC-BC1053E533DD}" type="parTrans" cxnId="{BB48F2B9-3F80-43D5-9223-76526A774C2D}">
      <dgm:prSet/>
      <dgm:spPr/>
      <dgm:t>
        <a:bodyPr/>
        <a:lstStyle/>
        <a:p>
          <a:endParaRPr lang="en-US"/>
        </a:p>
      </dgm:t>
    </dgm:pt>
    <dgm:pt modelId="{2946CE56-B018-4C0E-918D-0B36D170024F}" type="sibTrans" cxnId="{BB48F2B9-3F80-43D5-9223-76526A774C2D}">
      <dgm:prSet/>
      <dgm:spPr/>
      <dgm:t>
        <a:bodyPr/>
        <a:lstStyle/>
        <a:p>
          <a:endParaRPr lang="en-US"/>
        </a:p>
      </dgm:t>
    </dgm:pt>
    <dgm:pt modelId="{6B6663F0-FA31-49DA-BB9E-3AE929438947}" type="pres">
      <dgm:prSet presAssocID="{5C72703F-EB58-4B0C-8B2A-EDF2A51B2C6C}" presName="Name0" presStyleCnt="0">
        <dgm:presLayoutVars>
          <dgm:chMax/>
          <dgm:chPref/>
          <dgm:dir/>
          <dgm:animLvl val="lvl"/>
        </dgm:presLayoutVars>
      </dgm:prSet>
      <dgm:spPr/>
    </dgm:pt>
    <dgm:pt modelId="{CC3C6DC8-00EB-48F6-BAE1-EBB332B548CB}" type="pres">
      <dgm:prSet presAssocID="{23CA95F9-8BCF-40C1-B842-BCFFD43632F6}" presName="composite" presStyleCnt="0"/>
      <dgm:spPr/>
    </dgm:pt>
    <dgm:pt modelId="{E827540D-B04F-40AA-AC35-44A7AE2FDDD1}" type="pres">
      <dgm:prSet presAssocID="{23CA95F9-8BCF-40C1-B842-BCFFD43632F6}" presName="Parent1" presStyleLbl="node1" presStyleIdx="0" presStyleCnt="8" custLinFactNeighborX="6479" custLinFactNeighborY="-3118">
        <dgm:presLayoutVars>
          <dgm:chMax val="1"/>
          <dgm:chPref val="1"/>
          <dgm:bulletEnabled val="1"/>
        </dgm:presLayoutVars>
      </dgm:prSet>
      <dgm:spPr/>
    </dgm:pt>
    <dgm:pt modelId="{3AD1BCAF-F8F7-4CC8-A953-A835E560E2B1}" type="pres">
      <dgm:prSet presAssocID="{23CA95F9-8BCF-40C1-B842-BCFFD43632F6}" presName="Childtext1" presStyleLbl="revTx" presStyleIdx="0" presStyleCnt="4">
        <dgm:presLayoutVars>
          <dgm:chMax val="0"/>
          <dgm:chPref val="0"/>
          <dgm:bulletEnabled val="1"/>
        </dgm:presLayoutVars>
      </dgm:prSet>
      <dgm:spPr/>
    </dgm:pt>
    <dgm:pt modelId="{54306F70-B67F-4424-9942-C104A4AA4AC0}" type="pres">
      <dgm:prSet presAssocID="{23CA95F9-8BCF-40C1-B842-BCFFD43632F6}" presName="BalanceSpacing" presStyleCnt="0"/>
      <dgm:spPr/>
    </dgm:pt>
    <dgm:pt modelId="{AA733D2B-7027-462D-B88E-6B4B2EAE56EE}" type="pres">
      <dgm:prSet presAssocID="{23CA95F9-8BCF-40C1-B842-BCFFD43632F6}" presName="BalanceSpacing1" presStyleCnt="0"/>
      <dgm:spPr/>
    </dgm:pt>
    <dgm:pt modelId="{5D764038-F0AF-4D03-AD49-FA759FA63BC0}" type="pres">
      <dgm:prSet presAssocID="{D868EA7F-D868-4231-86D5-66D9B2DF2F62}" presName="Accent1Text" presStyleLbl="node1" presStyleIdx="1" presStyleCnt="8" custLinFactNeighborX="2034" custLinFactNeighborY="-4935"/>
      <dgm:spPr/>
    </dgm:pt>
    <dgm:pt modelId="{25928716-0BAD-4B3C-838B-7890850049A5}" type="pres">
      <dgm:prSet presAssocID="{D868EA7F-D868-4231-86D5-66D9B2DF2F62}" presName="spaceBetweenRectangles" presStyleCnt="0"/>
      <dgm:spPr/>
    </dgm:pt>
    <dgm:pt modelId="{22EBA862-9DDA-400C-82D8-27851B50F97F}" type="pres">
      <dgm:prSet presAssocID="{1E293C9C-50F7-4DF0-A45F-EF6AA41E15B2}" presName="composite" presStyleCnt="0"/>
      <dgm:spPr/>
    </dgm:pt>
    <dgm:pt modelId="{CFD06CEF-28C5-4A98-A648-E08BA191BFE6}" type="pres">
      <dgm:prSet presAssocID="{1E293C9C-50F7-4DF0-A45F-EF6AA41E15B2}" presName="Parent1" presStyleLbl="node1" presStyleIdx="2" presStyleCnt="8">
        <dgm:presLayoutVars>
          <dgm:chMax val="1"/>
          <dgm:chPref val="1"/>
          <dgm:bulletEnabled val="1"/>
        </dgm:presLayoutVars>
      </dgm:prSet>
      <dgm:spPr/>
    </dgm:pt>
    <dgm:pt modelId="{BAE0CBA8-3E8C-4FC0-B634-F8CB340B4B92}" type="pres">
      <dgm:prSet presAssocID="{1E293C9C-50F7-4DF0-A45F-EF6AA41E15B2}" presName="Childtext1" presStyleLbl="revTx" presStyleIdx="1" presStyleCnt="4">
        <dgm:presLayoutVars>
          <dgm:chMax val="0"/>
          <dgm:chPref val="0"/>
          <dgm:bulletEnabled val="1"/>
        </dgm:presLayoutVars>
      </dgm:prSet>
      <dgm:spPr/>
    </dgm:pt>
    <dgm:pt modelId="{864EF607-C1DA-4CEB-A1B7-01C34AE84C45}" type="pres">
      <dgm:prSet presAssocID="{1E293C9C-50F7-4DF0-A45F-EF6AA41E15B2}" presName="BalanceSpacing" presStyleCnt="0"/>
      <dgm:spPr/>
    </dgm:pt>
    <dgm:pt modelId="{E5957AE9-3835-470D-83DA-3AADCA7F9172}" type="pres">
      <dgm:prSet presAssocID="{1E293C9C-50F7-4DF0-A45F-EF6AA41E15B2}" presName="BalanceSpacing1" presStyleCnt="0"/>
      <dgm:spPr/>
    </dgm:pt>
    <dgm:pt modelId="{EA280E21-EC30-4718-B6BB-550ED645ED4D}" type="pres">
      <dgm:prSet presAssocID="{E019F05B-61F4-4915-9D10-5D6F328EA591}" presName="Accent1Text" presStyleLbl="node1" presStyleIdx="3" presStyleCnt="8"/>
      <dgm:spPr/>
    </dgm:pt>
    <dgm:pt modelId="{4D5A915A-7C37-4063-BDCB-DA9F420BB633}" type="pres">
      <dgm:prSet presAssocID="{E019F05B-61F4-4915-9D10-5D6F328EA591}" presName="spaceBetweenRectangles" presStyleCnt="0"/>
      <dgm:spPr/>
    </dgm:pt>
    <dgm:pt modelId="{8B3776ED-A1C9-4C1F-A9EE-A025A0036ED3}" type="pres">
      <dgm:prSet presAssocID="{DA3F2F2F-B5A8-4CFD-ABCE-1BC48CD913AF}" presName="composite" presStyleCnt="0"/>
      <dgm:spPr/>
    </dgm:pt>
    <dgm:pt modelId="{A92641C5-7B5A-4E71-8E32-F19CDCB7CBE5}" type="pres">
      <dgm:prSet presAssocID="{DA3F2F2F-B5A8-4CFD-ABCE-1BC48CD913AF}" presName="Parent1" presStyleLbl="node1" presStyleIdx="4" presStyleCnt="8">
        <dgm:presLayoutVars>
          <dgm:chMax val="1"/>
          <dgm:chPref val="1"/>
          <dgm:bulletEnabled val="1"/>
        </dgm:presLayoutVars>
      </dgm:prSet>
      <dgm:spPr/>
    </dgm:pt>
    <dgm:pt modelId="{3ABAAE33-7B4C-4D29-AB12-84E1DF3D4D9A}" type="pres">
      <dgm:prSet presAssocID="{DA3F2F2F-B5A8-4CFD-ABCE-1BC48CD913AF}" presName="Childtext1" presStyleLbl="revTx" presStyleIdx="2" presStyleCnt="4">
        <dgm:presLayoutVars>
          <dgm:chMax val="0"/>
          <dgm:chPref val="0"/>
          <dgm:bulletEnabled val="1"/>
        </dgm:presLayoutVars>
      </dgm:prSet>
      <dgm:spPr/>
    </dgm:pt>
    <dgm:pt modelId="{FBD32C07-DB12-4392-9ECC-F4991DF56F2B}" type="pres">
      <dgm:prSet presAssocID="{DA3F2F2F-B5A8-4CFD-ABCE-1BC48CD913AF}" presName="BalanceSpacing" presStyleCnt="0"/>
      <dgm:spPr/>
    </dgm:pt>
    <dgm:pt modelId="{3B302CBF-938C-463C-93B1-4F66D9FA0CB3}" type="pres">
      <dgm:prSet presAssocID="{DA3F2F2F-B5A8-4CFD-ABCE-1BC48CD913AF}" presName="BalanceSpacing1" presStyleCnt="0"/>
      <dgm:spPr/>
    </dgm:pt>
    <dgm:pt modelId="{B7E0F879-4CCB-4ABE-8940-98425FAEF5E9}" type="pres">
      <dgm:prSet presAssocID="{038FE749-6004-418E-86C7-7C1B1D7930F4}" presName="Accent1Text" presStyleLbl="node1" presStyleIdx="5" presStyleCnt="8"/>
      <dgm:spPr/>
    </dgm:pt>
    <dgm:pt modelId="{FE33E4E6-5E02-4115-8E0C-452801308198}" type="pres">
      <dgm:prSet presAssocID="{038FE749-6004-418E-86C7-7C1B1D7930F4}" presName="spaceBetweenRectangles" presStyleCnt="0"/>
      <dgm:spPr/>
    </dgm:pt>
    <dgm:pt modelId="{306447BD-9B48-4DCE-B5AF-39657F541338}" type="pres">
      <dgm:prSet presAssocID="{B2F9B3BC-1849-4A4A-BBE4-752B9B492C76}" presName="composite" presStyleCnt="0"/>
      <dgm:spPr/>
    </dgm:pt>
    <dgm:pt modelId="{0330CD7F-3021-49C2-BD1B-83F0A9D3D92E}" type="pres">
      <dgm:prSet presAssocID="{B2F9B3BC-1849-4A4A-BBE4-752B9B492C76}" presName="Parent1" presStyleLbl="node1" presStyleIdx="6" presStyleCnt="8">
        <dgm:presLayoutVars>
          <dgm:chMax val="1"/>
          <dgm:chPref val="1"/>
          <dgm:bulletEnabled val="1"/>
        </dgm:presLayoutVars>
      </dgm:prSet>
      <dgm:spPr/>
    </dgm:pt>
    <dgm:pt modelId="{EBE81D4A-B6AD-4B13-9169-387F8FD7E33B}" type="pres">
      <dgm:prSet presAssocID="{B2F9B3BC-1849-4A4A-BBE4-752B9B492C76}" presName="Childtext1" presStyleLbl="revTx" presStyleIdx="3" presStyleCnt="4">
        <dgm:presLayoutVars>
          <dgm:chMax val="0"/>
          <dgm:chPref val="0"/>
          <dgm:bulletEnabled val="1"/>
        </dgm:presLayoutVars>
      </dgm:prSet>
      <dgm:spPr/>
    </dgm:pt>
    <dgm:pt modelId="{4FE9695B-8EFA-4F93-BECD-E8E4F022371E}" type="pres">
      <dgm:prSet presAssocID="{B2F9B3BC-1849-4A4A-BBE4-752B9B492C76}" presName="BalanceSpacing" presStyleCnt="0"/>
      <dgm:spPr/>
    </dgm:pt>
    <dgm:pt modelId="{16D51DA8-1146-4326-A23A-8FBF53B8CC1D}" type="pres">
      <dgm:prSet presAssocID="{B2F9B3BC-1849-4A4A-BBE4-752B9B492C76}" presName="BalanceSpacing1" presStyleCnt="0"/>
      <dgm:spPr/>
    </dgm:pt>
    <dgm:pt modelId="{73CE83A4-E47C-47AA-9D20-4866A7226ADC}" type="pres">
      <dgm:prSet presAssocID="{2946CE56-B018-4C0E-918D-0B36D170024F}" presName="Accent1Text" presStyleLbl="node1" presStyleIdx="7" presStyleCnt="8"/>
      <dgm:spPr/>
    </dgm:pt>
  </dgm:ptLst>
  <dgm:cxnLst>
    <dgm:cxn modelId="{20AF5803-4738-4092-A5C3-674F372681CE}" type="presOf" srcId="{D868EA7F-D868-4231-86D5-66D9B2DF2F62}" destId="{5D764038-F0AF-4D03-AD49-FA759FA63BC0}" srcOrd="0" destOrd="0" presId="urn:microsoft.com/office/officeart/2008/layout/AlternatingHexagons"/>
    <dgm:cxn modelId="{249F8F0A-DBA8-485C-B197-284D648B88D0}" type="presOf" srcId="{B2F9B3BC-1849-4A4A-BBE4-752B9B492C76}" destId="{0330CD7F-3021-49C2-BD1B-83F0A9D3D92E}" srcOrd="0" destOrd="0" presId="urn:microsoft.com/office/officeart/2008/layout/AlternatingHexagons"/>
    <dgm:cxn modelId="{A7E7000F-0D10-4D88-844F-C9CB2A6A39DA}" srcId="{5C72703F-EB58-4B0C-8B2A-EDF2A51B2C6C}" destId="{1E293C9C-50F7-4DF0-A45F-EF6AA41E15B2}" srcOrd="1" destOrd="0" parTransId="{04936CC5-1B2F-4620-ABDF-F195956C3F4A}" sibTransId="{E019F05B-61F4-4915-9D10-5D6F328EA591}"/>
    <dgm:cxn modelId="{49A17012-13B8-4E0F-93E5-4A523C694C88}" type="presOf" srcId="{DA3F2F2F-B5A8-4CFD-ABCE-1BC48CD913AF}" destId="{A92641C5-7B5A-4E71-8E32-F19CDCB7CBE5}" srcOrd="0" destOrd="0" presId="urn:microsoft.com/office/officeart/2008/layout/AlternatingHexagons"/>
    <dgm:cxn modelId="{B2D85B39-8C72-4F10-9CF7-E64F4883D82C}" type="presOf" srcId="{5C72703F-EB58-4B0C-8B2A-EDF2A51B2C6C}" destId="{6B6663F0-FA31-49DA-BB9E-3AE929438947}" srcOrd="0" destOrd="0" presId="urn:microsoft.com/office/officeart/2008/layout/AlternatingHexagons"/>
    <dgm:cxn modelId="{9AD80D5C-2211-4736-9B0F-3E99009CF667}" type="presOf" srcId="{1E293C9C-50F7-4DF0-A45F-EF6AA41E15B2}" destId="{CFD06CEF-28C5-4A98-A648-E08BA191BFE6}" srcOrd="0" destOrd="0" presId="urn:microsoft.com/office/officeart/2008/layout/AlternatingHexagons"/>
    <dgm:cxn modelId="{B2D9D55E-FE27-4D00-97E1-452BE17BDE4D}" type="presOf" srcId="{E019F05B-61F4-4915-9D10-5D6F328EA591}" destId="{EA280E21-EC30-4718-B6BB-550ED645ED4D}" srcOrd="0" destOrd="0" presId="urn:microsoft.com/office/officeart/2008/layout/AlternatingHexagons"/>
    <dgm:cxn modelId="{45302C70-C1E7-4F67-8A47-116DCD27FC4B}" type="presOf" srcId="{038FE749-6004-418E-86C7-7C1B1D7930F4}" destId="{B7E0F879-4CCB-4ABE-8940-98425FAEF5E9}" srcOrd="0" destOrd="0" presId="urn:microsoft.com/office/officeart/2008/layout/AlternatingHexagons"/>
    <dgm:cxn modelId="{D1BDD683-987E-41DE-99CD-C429F8687CAE}" type="presOf" srcId="{2946CE56-B018-4C0E-918D-0B36D170024F}" destId="{73CE83A4-E47C-47AA-9D20-4866A7226ADC}" srcOrd="0" destOrd="0" presId="urn:microsoft.com/office/officeart/2008/layout/AlternatingHexagons"/>
    <dgm:cxn modelId="{BB48F2B9-3F80-43D5-9223-76526A774C2D}" srcId="{5C72703F-EB58-4B0C-8B2A-EDF2A51B2C6C}" destId="{B2F9B3BC-1849-4A4A-BBE4-752B9B492C76}" srcOrd="3" destOrd="0" parTransId="{48FD486C-824F-4590-8CFC-BC1053E533DD}" sibTransId="{2946CE56-B018-4C0E-918D-0B36D170024F}"/>
    <dgm:cxn modelId="{D3E31DC4-1330-4DAA-95AE-97D601B60806}" type="presOf" srcId="{23CA95F9-8BCF-40C1-B842-BCFFD43632F6}" destId="{E827540D-B04F-40AA-AC35-44A7AE2FDDD1}" srcOrd="0" destOrd="0" presId="urn:microsoft.com/office/officeart/2008/layout/AlternatingHexagons"/>
    <dgm:cxn modelId="{E6EDE7CF-5B3F-4E2C-99EE-D5462F0EC9CE}" srcId="{5C72703F-EB58-4B0C-8B2A-EDF2A51B2C6C}" destId="{23CA95F9-8BCF-40C1-B842-BCFFD43632F6}" srcOrd="0" destOrd="0" parTransId="{FC4F4986-5DCD-4DC2-B7FD-2C5FABEF9979}" sibTransId="{D868EA7F-D868-4231-86D5-66D9B2DF2F62}"/>
    <dgm:cxn modelId="{307321D6-32A9-4F29-A35B-8328C6417311}" srcId="{5C72703F-EB58-4B0C-8B2A-EDF2A51B2C6C}" destId="{DA3F2F2F-B5A8-4CFD-ABCE-1BC48CD913AF}" srcOrd="2" destOrd="0" parTransId="{D4AFA5E0-6624-49A6-B10B-4FFA7483C001}" sibTransId="{038FE749-6004-418E-86C7-7C1B1D7930F4}"/>
    <dgm:cxn modelId="{E66FBF38-A93B-4F4F-AD76-38DE497D054E}" type="presParOf" srcId="{6B6663F0-FA31-49DA-BB9E-3AE929438947}" destId="{CC3C6DC8-00EB-48F6-BAE1-EBB332B548CB}" srcOrd="0" destOrd="0" presId="urn:microsoft.com/office/officeart/2008/layout/AlternatingHexagons"/>
    <dgm:cxn modelId="{5489EA54-0052-408F-A10F-14FB18CDAADA}" type="presParOf" srcId="{CC3C6DC8-00EB-48F6-BAE1-EBB332B548CB}" destId="{E827540D-B04F-40AA-AC35-44A7AE2FDDD1}" srcOrd="0" destOrd="0" presId="urn:microsoft.com/office/officeart/2008/layout/AlternatingHexagons"/>
    <dgm:cxn modelId="{F5D08A0D-0C75-413A-BE99-4D021D508AC3}" type="presParOf" srcId="{CC3C6DC8-00EB-48F6-BAE1-EBB332B548CB}" destId="{3AD1BCAF-F8F7-4CC8-A953-A835E560E2B1}" srcOrd="1" destOrd="0" presId="urn:microsoft.com/office/officeart/2008/layout/AlternatingHexagons"/>
    <dgm:cxn modelId="{964A8505-014C-4E18-809F-44901B2641B6}" type="presParOf" srcId="{CC3C6DC8-00EB-48F6-BAE1-EBB332B548CB}" destId="{54306F70-B67F-4424-9942-C104A4AA4AC0}" srcOrd="2" destOrd="0" presId="urn:microsoft.com/office/officeart/2008/layout/AlternatingHexagons"/>
    <dgm:cxn modelId="{CDB03D33-D694-4AD2-A850-32C4D96D5F42}" type="presParOf" srcId="{CC3C6DC8-00EB-48F6-BAE1-EBB332B548CB}" destId="{AA733D2B-7027-462D-B88E-6B4B2EAE56EE}" srcOrd="3" destOrd="0" presId="urn:microsoft.com/office/officeart/2008/layout/AlternatingHexagons"/>
    <dgm:cxn modelId="{43E6E5C6-9C3E-420F-9FDE-768B6D82DD6B}" type="presParOf" srcId="{CC3C6DC8-00EB-48F6-BAE1-EBB332B548CB}" destId="{5D764038-F0AF-4D03-AD49-FA759FA63BC0}" srcOrd="4" destOrd="0" presId="urn:microsoft.com/office/officeart/2008/layout/AlternatingHexagons"/>
    <dgm:cxn modelId="{F7ED8672-823E-4E0B-AD7D-54DB935A807A}" type="presParOf" srcId="{6B6663F0-FA31-49DA-BB9E-3AE929438947}" destId="{25928716-0BAD-4B3C-838B-7890850049A5}" srcOrd="1" destOrd="0" presId="urn:microsoft.com/office/officeart/2008/layout/AlternatingHexagons"/>
    <dgm:cxn modelId="{ED876B74-8F2D-467B-9DEB-6646B77FACFF}" type="presParOf" srcId="{6B6663F0-FA31-49DA-BB9E-3AE929438947}" destId="{22EBA862-9DDA-400C-82D8-27851B50F97F}" srcOrd="2" destOrd="0" presId="urn:microsoft.com/office/officeart/2008/layout/AlternatingHexagons"/>
    <dgm:cxn modelId="{CE545443-EBC1-4244-B4B6-1A2B97BD1555}" type="presParOf" srcId="{22EBA862-9DDA-400C-82D8-27851B50F97F}" destId="{CFD06CEF-28C5-4A98-A648-E08BA191BFE6}" srcOrd="0" destOrd="0" presId="urn:microsoft.com/office/officeart/2008/layout/AlternatingHexagons"/>
    <dgm:cxn modelId="{75E5A03D-FB15-4D8B-B6B3-ED692C805637}" type="presParOf" srcId="{22EBA862-9DDA-400C-82D8-27851B50F97F}" destId="{BAE0CBA8-3E8C-4FC0-B634-F8CB340B4B92}" srcOrd="1" destOrd="0" presId="urn:microsoft.com/office/officeart/2008/layout/AlternatingHexagons"/>
    <dgm:cxn modelId="{E4E15E8D-7C04-4FE6-809D-34C5C8B39FD1}" type="presParOf" srcId="{22EBA862-9DDA-400C-82D8-27851B50F97F}" destId="{864EF607-C1DA-4CEB-A1B7-01C34AE84C45}" srcOrd="2" destOrd="0" presId="urn:microsoft.com/office/officeart/2008/layout/AlternatingHexagons"/>
    <dgm:cxn modelId="{4AEADFDE-EC1A-4F67-89C9-7B00011E365C}" type="presParOf" srcId="{22EBA862-9DDA-400C-82D8-27851B50F97F}" destId="{E5957AE9-3835-470D-83DA-3AADCA7F9172}" srcOrd="3" destOrd="0" presId="urn:microsoft.com/office/officeart/2008/layout/AlternatingHexagons"/>
    <dgm:cxn modelId="{0A1DB1B2-AA48-486B-9007-FD7BA8CD310C}" type="presParOf" srcId="{22EBA862-9DDA-400C-82D8-27851B50F97F}" destId="{EA280E21-EC30-4718-B6BB-550ED645ED4D}" srcOrd="4" destOrd="0" presId="urn:microsoft.com/office/officeart/2008/layout/AlternatingHexagons"/>
    <dgm:cxn modelId="{0BB127A0-7D8F-4A8A-8341-0BDFE9C1938A}" type="presParOf" srcId="{6B6663F0-FA31-49DA-BB9E-3AE929438947}" destId="{4D5A915A-7C37-4063-BDCB-DA9F420BB633}" srcOrd="3" destOrd="0" presId="urn:microsoft.com/office/officeart/2008/layout/AlternatingHexagons"/>
    <dgm:cxn modelId="{5E331BA6-0013-404E-9CF3-73E0BAFF9B59}" type="presParOf" srcId="{6B6663F0-FA31-49DA-BB9E-3AE929438947}" destId="{8B3776ED-A1C9-4C1F-A9EE-A025A0036ED3}" srcOrd="4" destOrd="0" presId="urn:microsoft.com/office/officeart/2008/layout/AlternatingHexagons"/>
    <dgm:cxn modelId="{E38EAFED-DF6E-43DE-B41A-C7FAAB99A8C7}" type="presParOf" srcId="{8B3776ED-A1C9-4C1F-A9EE-A025A0036ED3}" destId="{A92641C5-7B5A-4E71-8E32-F19CDCB7CBE5}" srcOrd="0" destOrd="0" presId="urn:microsoft.com/office/officeart/2008/layout/AlternatingHexagons"/>
    <dgm:cxn modelId="{B8D29F64-DDEB-43BA-87E8-133E1451CA05}" type="presParOf" srcId="{8B3776ED-A1C9-4C1F-A9EE-A025A0036ED3}" destId="{3ABAAE33-7B4C-4D29-AB12-84E1DF3D4D9A}" srcOrd="1" destOrd="0" presId="urn:microsoft.com/office/officeart/2008/layout/AlternatingHexagons"/>
    <dgm:cxn modelId="{43E0A070-1C68-408A-8135-3579D77B1F22}" type="presParOf" srcId="{8B3776ED-A1C9-4C1F-A9EE-A025A0036ED3}" destId="{FBD32C07-DB12-4392-9ECC-F4991DF56F2B}" srcOrd="2" destOrd="0" presId="urn:microsoft.com/office/officeart/2008/layout/AlternatingHexagons"/>
    <dgm:cxn modelId="{ADD456D7-5516-4E94-80AF-4894CDDB9364}" type="presParOf" srcId="{8B3776ED-A1C9-4C1F-A9EE-A025A0036ED3}" destId="{3B302CBF-938C-463C-93B1-4F66D9FA0CB3}" srcOrd="3" destOrd="0" presId="urn:microsoft.com/office/officeart/2008/layout/AlternatingHexagons"/>
    <dgm:cxn modelId="{1BA35F0F-CAB0-46D4-9827-C36D788E7EF3}" type="presParOf" srcId="{8B3776ED-A1C9-4C1F-A9EE-A025A0036ED3}" destId="{B7E0F879-4CCB-4ABE-8940-98425FAEF5E9}" srcOrd="4" destOrd="0" presId="urn:microsoft.com/office/officeart/2008/layout/AlternatingHexagons"/>
    <dgm:cxn modelId="{4D3CBD82-A863-4E52-BD32-2B80B2192B21}" type="presParOf" srcId="{6B6663F0-FA31-49DA-BB9E-3AE929438947}" destId="{FE33E4E6-5E02-4115-8E0C-452801308198}" srcOrd="5" destOrd="0" presId="urn:microsoft.com/office/officeart/2008/layout/AlternatingHexagons"/>
    <dgm:cxn modelId="{70D9B6D8-14AF-4946-9138-4A83443EE9C2}" type="presParOf" srcId="{6B6663F0-FA31-49DA-BB9E-3AE929438947}" destId="{306447BD-9B48-4DCE-B5AF-39657F541338}" srcOrd="6" destOrd="0" presId="urn:microsoft.com/office/officeart/2008/layout/AlternatingHexagons"/>
    <dgm:cxn modelId="{753D8459-0EC1-4637-9F50-6956D3F38677}" type="presParOf" srcId="{306447BD-9B48-4DCE-B5AF-39657F541338}" destId="{0330CD7F-3021-49C2-BD1B-83F0A9D3D92E}" srcOrd="0" destOrd="0" presId="urn:microsoft.com/office/officeart/2008/layout/AlternatingHexagons"/>
    <dgm:cxn modelId="{6B1E8F14-0752-4868-BA39-325B45535B7D}" type="presParOf" srcId="{306447BD-9B48-4DCE-B5AF-39657F541338}" destId="{EBE81D4A-B6AD-4B13-9169-387F8FD7E33B}" srcOrd="1" destOrd="0" presId="urn:microsoft.com/office/officeart/2008/layout/AlternatingHexagons"/>
    <dgm:cxn modelId="{7C89AEDA-6C14-42D0-A607-474D4D043CD6}" type="presParOf" srcId="{306447BD-9B48-4DCE-B5AF-39657F541338}" destId="{4FE9695B-8EFA-4F93-BECD-E8E4F022371E}" srcOrd="2" destOrd="0" presId="urn:microsoft.com/office/officeart/2008/layout/AlternatingHexagons"/>
    <dgm:cxn modelId="{9B176502-F75A-47F5-AA55-00563F09F5E7}" type="presParOf" srcId="{306447BD-9B48-4DCE-B5AF-39657F541338}" destId="{16D51DA8-1146-4326-A23A-8FBF53B8CC1D}" srcOrd="3" destOrd="0" presId="urn:microsoft.com/office/officeart/2008/layout/AlternatingHexagons"/>
    <dgm:cxn modelId="{84C4B215-4398-448A-9E6A-D2FDBC1447C1}" type="presParOf" srcId="{306447BD-9B48-4DCE-B5AF-39657F541338}" destId="{73CE83A4-E47C-47AA-9D20-4866A7226ADC}"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69F27D-89CC-4A5F-A151-0968ECEFF2E2}"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517A47BA-9012-44E7-BC48-9C266808C8F5}">
      <dgm:prSet/>
      <dgm:spPr/>
      <dgm:t>
        <a:bodyPr/>
        <a:lstStyle/>
        <a:p>
          <a:r>
            <a:rPr lang="en-US" dirty="0"/>
            <a:t>BH Intake Coordinator completes the ACEs screener with the patient</a:t>
          </a:r>
        </a:p>
      </dgm:t>
    </dgm:pt>
    <dgm:pt modelId="{4FE8ED47-DDB0-436F-B939-C1AEAF46EF6D}" type="parTrans" cxnId="{9144977F-967C-4A1D-B2CA-E2B02E67BE57}">
      <dgm:prSet/>
      <dgm:spPr/>
      <dgm:t>
        <a:bodyPr/>
        <a:lstStyle/>
        <a:p>
          <a:endParaRPr lang="en-US"/>
        </a:p>
      </dgm:t>
    </dgm:pt>
    <dgm:pt modelId="{83961C6E-1547-412A-9148-FA1962CA8F88}" type="sibTrans" cxnId="{9144977F-967C-4A1D-B2CA-E2B02E67BE57}">
      <dgm:prSet/>
      <dgm:spPr/>
      <dgm:t>
        <a:bodyPr/>
        <a:lstStyle/>
        <a:p>
          <a:endParaRPr lang="en-US"/>
        </a:p>
      </dgm:t>
    </dgm:pt>
    <dgm:pt modelId="{D798612B-859F-4F03-B7F0-86768016A3BE}">
      <dgm:prSet/>
      <dgm:spPr/>
      <dgm:t>
        <a:bodyPr/>
        <a:lstStyle/>
        <a:p>
          <a:r>
            <a:rPr lang="en-US" dirty="0"/>
            <a:t>BH Coordinator documents score in the EMR, writes note with what information was given to patient.</a:t>
          </a:r>
        </a:p>
      </dgm:t>
    </dgm:pt>
    <dgm:pt modelId="{8A46A8D0-73C9-4FE5-A5E8-058FBE3DA970}" type="parTrans" cxnId="{33BB7F18-AB59-47EF-91C2-8D359CFC9CC6}">
      <dgm:prSet/>
      <dgm:spPr/>
      <dgm:t>
        <a:bodyPr/>
        <a:lstStyle/>
        <a:p>
          <a:endParaRPr lang="en-US"/>
        </a:p>
      </dgm:t>
    </dgm:pt>
    <dgm:pt modelId="{1BCC0279-E178-45F4-9340-CE75A7AFF894}" type="sibTrans" cxnId="{33BB7F18-AB59-47EF-91C2-8D359CFC9CC6}">
      <dgm:prSet/>
      <dgm:spPr/>
      <dgm:t>
        <a:bodyPr/>
        <a:lstStyle/>
        <a:p>
          <a:endParaRPr lang="en-US"/>
        </a:p>
      </dgm:t>
    </dgm:pt>
    <dgm:pt modelId="{9BC7FD48-985F-4396-B4D1-94D7B5124472}">
      <dgm:prSet/>
      <dgm:spPr/>
      <dgm:t>
        <a:bodyPr/>
        <a:lstStyle/>
        <a:p>
          <a:r>
            <a:rPr lang="en-US" dirty="0"/>
            <a:t>Resources are given to patient and first appointment is scheduled with therapist.</a:t>
          </a:r>
        </a:p>
      </dgm:t>
    </dgm:pt>
    <dgm:pt modelId="{FE6658D4-D05A-4A14-97C9-AC9073AC45C4}" type="parTrans" cxnId="{52C977B4-05B8-45D9-B064-88929C48EF81}">
      <dgm:prSet/>
      <dgm:spPr/>
      <dgm:t>
        <a:bodyPr/>
        <a:lstStyle/>
        <a:p>
          <a:endParaRPr lang="en-US"/>
        </a:p>
      </dgm:t>
    </dgm:pt>
    <dgm:pt modelId="{BADF0D87-9A59-42F9-A02A-73420B73F384}" type="sibTrans" cxnId="{52C977B4-05B8-45D9-B064-88929C48EF81}">
      <dgm:prSet/>
      <dgm:spPr/>
      <dgm:t>
        <a:bodyPr/>
        <a:lstStyle/>
        <a:p>
          <a:endParaRPr lang="en-US"/>
        </a:p>
      </dgm:t>
    </dgm:pt>
    <dgm:pt modelId="{508B4C61-A577-497E-9CCF-E1ECBF4ECB95}">
      <dgm:prSet/>
      <dgm:spPr/>
      <dgm:t>
        <a:bodyPr/>
        <a:lstStyle/>
        <a:p>
          <a:r>
            <a:rPr lang="en-US" dirty="0"/>
            <a:t>Therapist goes over screening tool results with patient and documents/bills for the screening.</a:t>
          </a:r>
        </a:p>
      </dgm:t>
    </dgm:pt>
    <dgm:pt modelId="{5BFEEF08-F481-47DF-A166-7F8FD0E1F809}" type="parTrans" cxnId="{9973E191-4AA7-4A4D-9F7E-2095C2028453}">
      <dgm:prSet/>
      <dgm:spPr/>
      <dgm:t>
        <a:bodyPr/>
        <a:lstStyle/>
        <a:p>
          <a:endParaRPr lang="en-US"/>
        </a:p>
      </dgm:t>
    </dgm:pt>
    <dgm:pt modelId="{1153D087-7938-4DC0-95D8-5B0D20ACAAF5}" type="sibTrans" cxnId="{9973E191-4AA7-4A4D-9F7E-2095C2028453}">
      <dgm:prSet/>
      <dgm:spPr/>
      <dgm:t>
        <a:bodyPr/>
        <a:lstStyle/>
        <a:p>
          <a:endParaRPr lang="en-US"/>
        </a:p>
      </dgm:t>
    </dgm:pt>
    <dgm:pt modelId="{6AA59122-B0D8-4DE4-9296-C3EDCAD64F2F}" type="pres">
      <dgm:prSet presAssocID="{3469F27D-89CC-4A5F-A151-0968ECEFF2E2}" presName="Name0" presStyleCnt="0">
        <dgm:presLayoutVars>
          <dgm:dir/>
          <dgm:animLvl val="lvl"/>
          <dgm:resizeHandles val="exact"/>
        </dgm:presLayoutVars>
      </dgm:prSet>
      <dgm:spPr/>
    </dgm:pt>
    <dgm:pt modelId="{29B0C799-6A4B-4BD9-B8CC-0D3DB5676ADF}" type="pres">
      <dgm:prSet presAssocID="{508B4C61-A577-497E-9CCF-E1ECBF4ECB95}" presName="boxAndChildren" presStyleCnt="0"/>
      <dgm:spPr/>
    </dgm:pt>
    <dgm:pt modelId="{02A261EC-6BFA-4461-90C9-6E437FA639CA}" type="pres">
      <dgm:prSet presAssocID="{508B4C61-A577-497E-9CCF-E1ECBF4ECB95}" presName="parentTextBox" presStyleLbl="node1" presStyleIdx="0" presStyleCnt="4"/>
      <dgm:spPr/>
    </dgm:pt>
    <dgm:pt modelId="{43B274CA-26C8-4157-AAF1-4F8CB9F4903D}" type="pres">
      <dgm:prSet presAssocID="{BADF0D87-9A59-42F9-A02A-73420B73F384}" presName="sp" presStyleCnt="0"/>
      <dgm:spPr/>
    </dgm:pt>
    <dgm:pt modelId="{0F9CBC5C-5A61-42A4-82DF-BA7D4628082E}" type="pres">
      <dgm:prSet presAssocID="{9BC7FD48-985F-4396-B4D1-94D7B5124472}" presName="arrowAndChildren" presStyleCnt="0"/>
      <dgm:spPr/>
    </dgm:pt>
    <dgm:pt modelId="{A7113174-910B-40F3-B605-8B1AC2E51048}" type="pres">
      <dgm:prSet presAssocID="{9BC7FD48-985F-4396-B4D1-94D7B5124472}" presName="parentTextArrow" presStyleLbl="node1" presStyleIdx="1" presStyleCnt="4"/>
      <dgm:spPr/>
    </dgm:pt>
    <dgm:pt modelId="{A6FA6342-F1EF-4714-BC16-A50163081C2E}" type="pres">
      <dgm:prSet presAssocID="{1BCC0279-E178-45F4-9340-CE75A7AFF894}" presName="sp" presStyleCnt="0"/>
      <dgm:spPr/>
    </dgm:pt>
    <dgm:pt modelId="{675B0589-C901-49E9-ADC1-BE28F487F3AD}" type="pres">
      <dgm:prSet presAssocID="{D798612B-859F-4F03-B7F0-86768016A3BE}" presName="arrowAndChildren" presStyleCnt="0"/>
      <dgm:spPr/>
    </dgm:pt>
    <dgm:pt modelId="{F126887E-14B3-4C5E-9E33-D2B8F0E8BDDD}" type="pres">
      <dgm:prSet presAssocID="{D798612B-859F-4F03-B7F0-86768016A3BE}" presName="parentTextArrow" presStyleLbl="node1" presStyleIdx="2" presStyleCnt="4"/>
      <dgm:spPr/>
    </dgm:pt>
    <dgm:pt modelId="{C1197E7E-D5A9-4466-A9C9-7F4806E49CFE}" type="pres">
      <dgm:prSet presAssocID="{83961C6E-1547-412A-9148-FA1962CA8F88}" presName="sp" presStyleCnt="0"/>
      <dgm:spPr/>
    </dgm:pt>
    <dgm:pt modelId="{EF5154E3-AD97-4363-A7CB-1EFDF525BE14}" type="pres">
      <dgm:prSet presAssocID="{517A47BA-9012-44E7-BC48-9C266808C8F5}" presName="arrowAndChildren" presStyleCnt="0"/>
      <dgm:spPr/>
    </dgm:pt>
    <dgm:pt modelId="{35577E18-2722-475F-8979-06A29657347C}" type="pres">
      <dgm:prSet presAssocID="{517A47BA-9012-44E7-BC48-9C266808C8F5}" presName="parentTextArrow" presStyleLbl="node1" presStyleIdx="3" presStyleCnt="4"/>
      <dgm:spPr/>
    </dgm:pt>
  </dgm:ptLst>
  <dgm:cxnLst>
    <dgm:cxn modelId="{260FB109-68F2-41A9-8DAE-F2F475E000E2}" type="presOf" srcId="{3469F27D-89CC-4A5F-A151-0968ECEFF2E2}" destId="{6AA59122-B0D8-4DE4-9296-C3EDCAD64F2F}" srcOrd="0" destOrd="0" presId="urn:microsoft.com/office/officeart/2005/8/layout/process4"/>
    <dgm:cxn modelId="{5637330A-ED02-4D4B-BF77-B5E87490BC36}" type="presOf" srcId="{D798612B-859F-4F03-B7F0-86768016A3BE}" destId="{F126887E-14B3-4C5E-9E33-D2B8F0E8BDDD}" srcOrd="0" destOrd="0" presId="urn:microsoft.com/office/officeart/2005/8/layout/process4"/>
    <dgm:cxn modelId="{33BB7F18-AB59-47EF-91C2-8D359CFC9CC6}" srcId="{3469F27D-89CC-4A5F-A151-0968ECEFF2E2}" destId="{D798612B-859F-4F03-B7F0-86768016A3BE}" srcOrd="1" destOrd="0" parTransId="{8A46A8D0-73C9-4FE5-A5E8-058FBE3DA970}" sibTransId="{1BCC0279-E178-45F4-9340-CE75A7AFF894}"/>
    <dgm:cxn modelId="{9144977F-967C-4A1D-B2CA-E2B02E67BE57}" srcId="{3469F27D-89CC-4A5F-A151-0968ECEFF2E2}" destId="{517A47BA-9012-44E7-BC48-9C266808C8F5}" srcOrd="0" destOrd="0" parTransId="{4FE8ED47-DDB0-436F-B939-C1AEAF46EF6D}" sibTransId="{83961C6E-1547-412A-9148-FA1962CA8F88}"/>
    <dgm:cxn modelId="{9973E191-4AA7-4A4D-9F7E-2095C2028453}" srcId="{3469F27D-89CC-4A5F-A151-0968ECEFF2E2}" destId="{508B4C61-A577-497E-9CCF-E1ECBF4ECB95}" srcOrd="3" destOrd="0" parTransId="{5BFEEF08-F481-47DF-A166-7F8FD0E1F809}" sibTransId="{1153D087-7938-4DC0-95D8-5B0D20ACAAF5}"/>
    <dgm:cxn modelId="{D2CB549B-9CDD-4382-BAA8-278634C4EB23}" type="presOf" srcId="{508B4C61-A577-497E-9CCF-E1ECBF4ECB95}" destId="{02A261EC-6BFA-4461-90C9-6E437FA639CA}" srcOrd="0" destOrd="0" presId="urn:microsoft.com/office/officeart/2005/8/layout/process4"/>
    <dgm:cxn modelId="{E6889AB1-BB80-46C2-A14F-D4ED557842B0}" type="presOf" srcId="{9BC7FD48-985F-4396-B4D1-94D7B5124472}" destId="{A7113174-910B-40F3-B605-8B1AC2E51048}" srcOrd="0" destOrd="0" presId="urn:microsoft.com/office/officeart/2005/8/layout/process4"/>
    <dgm:cxn modelId="{52C977B4-05B8-45D9-B064-88929C48EF81}" srcId="{3469F27D-89CC-4A5F-A151-0968ECEFF2E2}" destId="{9BC7FD48-985F-4396-B4D1-94D7B5124472}" srcOrd="2" destOrd="0" parTransId="{FE6658D4-D05A-4A14-97C9-AC9073AC45C4}" sibTransId="{BADF0D87-9A59-42F9-A02A-73420B73F384}"/>
    <dgm:cxn modelId="{5AFDD8EB-5BF1-4EBC-BD81-C7D17121AEC2}" type="presOf" srcId="{517A47BA-9012-44E7-BC48-9C266808C8F5}" destId="{35577E18-2722-475F-8979-06A29657347C}" srcOrd="0" destOrd="0" presId="urn:microsoft.com/office/officeart/2005/8/layout/process4"/>
    <dgm:cxn modelId="{D611AC2E-AD05-44E0-B1FC-583BB87D2EEA}" type="presParOf" srcId="{6AA59122-B0D8-4DE4-9296-C3EDCAD64F2F}" destId="{29B0C799-6A4B-4BD9-B8CC-0D3DB5676ADF}" srcOrd="0" destOrd="0" presId="urn:microsoft.com/office/officeart/2005/8/layout/process4"/>
    <dgm:cxn modelId="{FB865CD6-79C9-4E11-9855-8ED0463AF100}" type="presParOf" srcId="{29B0C799-6A4B-4BD9-B8CC-0D3DB5676ADF}" destId="{02A261EC-6BFA-4461-90C9-6E437FA639CA}" srcOrd="0" destOrd="0" presId="urn:microsoft.com/office/officeart/2005/8/layout/process4"/>
    <dgm:cxn modelId="{E5805996-3EC4-42DF-AC8D-9B522AF34777}" type="presParOf" srcId="{6AA59122-B0D8-4DE4-9296-C3EDCAD64F2F}" destId="{43B274CA-26C8-4157-AAF1-4F8CB9F4903D}" srcOrd="1" destOrd="0" presId="urn:microsoft.com/office/officeart/2005/8/layout/process4"/>
    <dgm:cxn modelId="{33A8D03E-F4D6-475A-A1A8-F17967E49995}" type="presParOf" srcId="{6AA59122-B0D8-4DE4-9296-C3EDCAD64F2F}" destId="{0F9CBC5C-5A61-42A4-82DF-BA7D4628082E}" srcOrd="2" destOrd="0" presId="urn:microsoft.com/office/officeart/2005/8/layout/process4"/>
    <dgm:cxn modelId="{06329FAC-6398-4446-A21B-CA2CC909FC8F}" type="presParOf" srcId="{0F9CBC5C-5A61-42A4-82DF-BA7D4628082E}" destId="{A7113174-910B-40F3-B605-8B1AC2E51048}" srcOrd="0" destOrd="0" presId="urn:microsoft.com/office/officeart/2005/8/layout/process4"/>
    <dgm:cxn modelId="{E6D21034-9BE8-463D-8636-316D30F8D460}" type="presParOf" srcId="{6AA59122-B0D8-4DE4-9296-C3EDCAD64F2F}" destId="{A6FA6342-F1EF-4714-BC16-A50163081C2E}" srcOrd="3" destOrd="0" presId="urn:microsoft.com/office/officeart/2005/8/layout/process4"/>
    <dgm:cxn modelId="{E10864FF-5797-4E11-8B9D-3ABBB7F4F909}" type="presParOf" srcId="{6AA59122-B0D8-4DE4-9296-C3EDCAD64F2F}" destId="{675B0589-C901-49E9-ADC1-BE28F487F3AD}" srcOrd="4" destOrd="0" presId="urn:microsoft.com/office/officeart/2005/8/layout/process4"/>
    <dgm:cxn modelId="{7E659E05-8577-43AD-AFD9-A7B13285DD8B}" type="presParOf" srcId="{675B0589-C901-49E9-ADC1-BE28F487F3AD}" destId="{F126887E-14B3-4C5E-9E33-D2B8F0E8BDDD}" srcOrd="0" destOrd="0" presId="urn:microsoft.com/office/officeart/2005/8/layout/process4"/>
    <dgm:cxn modelId="{09F91E70-994F-48B3-9A8E-5B011486839B}" type="presParOf" srcId="{6AA59122-B0D8-4DE4-9296-C3EDCAD64F2F}" destId="{C1197E7E-D5A9-4466-A9C9-7F4806E49CFE}" srcOrd="5" destOrd="0" presId="urn:microsoft.com/office/officeart/2005/8/layout/process4"/>
    <dgm:cxn modelId="{BC28BED1-9B12-4C0B-9095-84C177A93684}" type="presParOf" srcId="{6AA59122-B0D8-4DE4-9296-C3EDCAD64F2F}" destId="{EF5154E3-AD97-4363-A7CB-1EFDF525BE14}" srcOrd="6" destOrd="0" presId="urn:microsoft.com/office/officeart/2005/8/layout/process4"/>
    <dgm:cxn modelId="{F700D19D-35F3-45FF-97B8-28DBD91AFE26}" type="presParOf" srcId="{EF5154E3-AD97-4363-A7CB-1EFDF525BE14}" destId="{35577E18-2722-475F-8979-06A29657347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7540D-B04F-40AA-AC35-44A7AE2FDDD1}">
      <dsp:nvSpPr>
        <dsp:cNvPr id="0" name=""/>
        <dsp:cNvSpPr/>
      </dsp:nvSpPr>
      <dsp:spPr>
        <a:xfrm rot="5400000">
          <a:off x="2513835" y="86330"/>
          <a:ext cx="1328154" cy="1155494"/>
        </a:xfrm>
        <a:prstGeom prst="hexagon">
          <a:avLst>
            <a:gd name="adj" fmla="val 25000"/>
            <a:gd name="vf" fmla="val 1154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defRPr b="1" spc="20">
              <a:latin typeface="+mj-lt"/>
            </a:defRPr>
          </a:pPr>
          <a:r>
            <a:rPr lang="en-US" sz="1200" kern="1200" dirty="0">
              <a:solidFill>
                <a:schemeClr val="bg1"/>
              </a:solidFill>
            </a:rPr>
            <a:t>44</a:t>
          </a:r>
          <a:r>
            <a:rPr lang="en-US" sz="600" kern="1200" dirty="0">
              <a:solidFill>
                <a:schemeClr val="bg1"/>
              </a:solidFill>
            </a:rPr>
            <a:t>%</a:t>
          </a:r>
          <a:br>
            <a:rPr lang="en-US" sz="600" kern="1200" dirty="0">
              <a:solidFill>
                <a:schemeClr val="bg1"/>
              </a:solidFill>
            </a:rPr>
          </a:br>
          <a:r>
            <a:rPr lang="en-US" sz="600" kern="1200" dirty="0">
              <a:solidFill>
                <a:schemeClr val="bg1"/>
              </a:solidFill>
            </a:rPr>
            <a:t>Engagement</a:t>
          </a:r>
        </a:p>
      </dsp:txBody>
      <dsp:txXfrm rot="-5400000">
        <a:off x="2780229" y="206971"/>
        <a:ext cx="795366" cy="914212"/>
      </dsp:txXfrm>
    </dsp:sp>
    <dsp:sp modelId="{3AD1BCAF-F8F7-4CC8-A953-A835E560E2B1}">
      <dsp:nvSpPr>
        <dsp:cNvPr id="0" name=""/>
        <dsp:cNvSpPr/>
      </dsp:nvSpPr>
      <dsp:spPr>
        <a:xfrm>
          <a:off x="3715859" y="266119"/>
          <a:ext cx="1482220" cy="796892"/>
        </a:xfrm>
        <a:prstGeom prst="rect">
          <a:avLst/>
        </a:prstGeom>
        <a:noFill/>
        <a:ln>
          <a:noFill/>
        </a:ln>
        <a:effectLst/>
      </dsp:spPr>
      <dsp:style>
        <a:lnRef idx="0">
          <a:scrgbClr r="0" g="0" b="0"/>
        </a:lnRef>
        <a:fillRef idx="0">
          <a:scrgbClr r="0" g="0" b="0"/>
        </a:fillRef>
        <a:effectRef idx="0">
          <a:scrgbClr r="0" g="0" b="0"/>
        </a:effectRef>
        <a:fontRef idx="minor"/>
      </dsp:style>
    </dsp:sp>
    <dsp:sp modelId="{5D764038-F0AF-4D03-AD49-FA759FA63BC0}">
      <dsp:nvSpPr>
        <dsp:cNvPr id="0" name=""/>
        <dsp:cNvSpPr/>
      </dsp:nvSpPr>
      <dsp:spPr>
        <a:xfrm rot="5400000">
          <a:off x="1214540" y="86330"/>
          <a:ext cx="1328154" cy="1155494"/>
        </a:xfrm>
        <a:prstGeom prst="hexagon">
          <a:avLst>
            <a:gd name="adj" fmla="val 25000"/>
            <a:gd name="vf" fmla="val 115470"/>
          </a:avLst>
        </a:prstGeom>
        <a:solidFill>
          <a:schemeClr val="accent2">
            <a:hueOff val="-1443420"/>
            <a:satOff val="-2688"/>
            <a:lumOff val="103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480934" y="206971"/>
        <a:ext cx="795366" cy="914212"/>
      </dsp:txXfrm>
    </dsp:sp>
    <dsp:sp modelId="{CFD06CEF-28C5-4A98-A648-E08BA191BFE6}">
      <dsp:nvSpPr>
        <dsp:cNvPr id="0" name=""/>
        <dsp:cNvSpPr/>
      </dsp:nvSpPr>
      <dsp:spPr>
        <a:xfrm rot="5400000">
          <a:off x="1812613" y="1214155"/>
          <a:ext cx="1328154" cy="1155494"/>
        </a:xfrm>
        <a:prstGeom prst="hexagon">
          <a:avLst>
            <a:gd name="adj" fmla="val 25000"/>
            <a:gd name="vf" fmla="val 115470"/>
          </a:avLst>
        </a:prstGeom>
        <a:solidFill>
          <a:schemeClr val="accent2">
            <a:hueOff val="-2886840"/>
            <a:satOff val="-5377"/>
            <a:lumOff val="207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ct val="35000"/>
            </a:spcAft>
            <a:buNone/>
            <a:defRPr b="1" spc="20">
              <a:latin typeface="+mj-lt"/>
            </a:defRPr>
          </a:pPr>
          <a:r>
            <a:rPr lang="en-US" sz="900" kern="1200" dirty="0">
              <a:solidFill>
                <a:schemeClr val="bg1"/>
              </a:solidFill>
            </a:rPr>
            <a:t>86% Completion</a:t>
          </a:r>
        </a:p>
      </dsp:txBody>
      <dsp:txXfrm rot="-5400000">
        <a:off x="2079007" y="1334796"/>
        <a:ext cx="795366" cy="914212"/>
      </dsp:txXfrm>
    </dsp:sp>
    <dsp:sp modelId="{BAE0CBA8-3E8C-4FC0-B634-F8CB340B4B92}">
      <dsp:nvSpPr>
        <dsp:cNvPr id="0" name=""/>
        <dsp:cNvSpPr/>
      </dsp:nvSpPr>
      <dsp:spPr>
        <a:xfrm>
          <a:off x="416723" y="1393456"/>
          <a:ext cx="1434406" cy="796892"/>
        </a:xfrm>
        <a:prstGeom prst="rect">
          <a:avLst/>
        </a:prstGeom>
        <a:noFill/>
        <a:ln>
          <a:noFill/>
        </a:ln>
        <a:effectLst/>
      </dsp:spPr>
      <dsp:style>
        <a:lnRef idx="0">
          <a:scrgbClr r="0" g="0" b="0"/>
        </a:lnRef>
        <a:fillRef idx="0">
          <a:scrgbClr r="0" g="0" b="0"/>
        </a:fillRef>
        <a:effectRef idx="0">
          <a:scrgbClr r="0" g="0" b="0"/>
        </a:effectRef>
        <a:fontRef idx="minor"/>
      </dsp:style>
    </dsp:sp>
    <dsp:sp modelId="{EA280E21-EC30-4718-B6BB-550ED645ED4D}">
      <dsp:nvSpPr>
        <dsp:cNvPr id="0" name=""/>
        <dsp:cNvSpPr/>
      </dsp:nvSpPr>
      <dsp:spPr>
        <a:xfrm rot="5400000">
          <a:off x="3060547" y="1214155"/>
          <a:ext cx="1328154" cy="1155494"/>
        </a:xfrm>
        <a:prstGeom prst="hexagon">
          <a:avLst>
            <a:gd name="adj" fmla="val 25000"/>
            <a:gd name="vf" fmla="val 115470"/>
          </a:avLst>
        </a:prstGeom>
        <a:solidFill>
          <a:schemeClr val="accent2">
            <a:hueOff val="-4330260"/>
            <a:satOff val="-8065"/>
            <a:lumOff val="310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326941" y="1334796"/>
        <a:ext cx="795366" cy="914212"/>
      </dsp:txXfrm>
    </dsp:sp>
    <dsp:sp modelId="{A92641C5-7B5A-4E71-8E32-F19CDCB7CBE5}">
      <dsp:nvSpPr>
        <dsp:cNvPr id="0" name=""/>
        <dsp:cNvSpPr/>
      </dsp:nvSpPr>
      <dsp:spPr>
        <a:xfrm rot="5400000">
          <a:off x="2438971" y="2341493"/>
          <a:ext cx="1328154" cy="1155494"/>
        </a:xfrm>
        <a:prstGeom prst="hexagon">
          <a:avLst>
            <a:gd name="adj" fmla="val 25000"/>
            <a:gd name="vf" fmla="val 115470"/>
          </a:avLst>
        </a:prstGeom>
        <a:solidFill>
          <a:schemeClr val="accent2">
            <a:hueOff val="-5773680"/>
            <a:satOff val="-10754"/>
            <a:lumOff val="414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ct val="35000"/>
            </a:spcAft>
            <a:buNone/>
            <a:defRPr b="1" spc="20">
              <a:latin typeface="+mj-lt"/>
            </a:defRPr>
          </a:pPr>
          <a:r>
            <a:rPr lang="en-US" sz="900" kern="1200" dirty="0">
              <a:solidFill>
                <a:schemeClr val="bg1"/>
              </a:solidFill>
            </a:rPr>
            <a:t>65% High Risk</a:t>
          </a:r>
        </a:p>
      </dsp:txBody>
      <dsp:txXfrm rot="-5400000">
        <a:off x="2705365" y="2462134"/>
        <a:ext cx="795366" cy="914212"/>
      </dsp:txXfrm>
    </dsp:sp>
    <dsp:sp modelId="{3ABAAE33-7B4C-4D29-AB12-84E1DF3D4D9A}">
      <dsp:nvSpPr>
        <dsp:cNvPr id="0" name=""/>
        <dsp:cNvSpPr/>
      </dsp:nvSpPr>
      <dsp:spPr>
        <a:xfrm>
          <a:off x="3715859" y="2520793"/>
          <a:ext cx="1482220" cy="796892"/>
        </a:xfrm>
        <a:prstGeom prst="rect">
          <a:avLst/>
        </a:prstGeom>
        <a:noFill/>
        <a:ln>
          <a:noFill/>
        </a:ln>
        <a:effectLst/>
      </dsp:spPr>
      <dsp:style>
        <a:lnRef idx="0">
          <a:scrgbClr r="0" g="0" b="0"/>
        </a:lnRef>
        <a:fillRef idx="0">
          <a:scrgbClr r="0" g="0" b="0"/>
        </a:fillRef>
        <a:effectRef idx="0">
          <a:scrgbClr r="0" g="0" b="0"/>
        </a:effectRef>
        <a:fontRef idx="minor"/>
      </dsp:style>
    </dsp:sp>
    <dsp:sp modelId="{B7E0F879-4CCB-4ABE-8940-98425FAEF5E9}">
      <dsp:nvSpPr>
        <dsp:cNvPr id="0" name=""/>
        <dsp:cNvSpPr/>
      </dsp:nvSpPr>
      <dsp:spPr>
        <a:xfrm rot="5400000">
          <a:off x="1191037" y="2341493"/>
          <a:ext cx="1328154" cy="1155494"/>
        </a:xfrm>
        <a:prstGeom prst="hexagon">
          <a:avLst>
            <a:gd name="adj" fmla="val 25000"/>
            <a:gd name="vf" fmla="val 115470"/>
          </a:avLst>
        </a:prstGeom>
        <a:solidFill>
          <a:schemeClr val="accent2">
            <a:hueOff val="-7217100"/>
            <a:satOff val="-13442"/>
            <a:lumOff val="518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457431" y="2462134"/>
        <a:ext cx="795366" cy="914212"/>
      </dsp:txXfrm>
    </dsp:sp>
    <dsp:sp modelId="{0330CD7F-3021-49C2-BD1B-83F0A9D3D92E}">
      <dsp:nvSpPr>
        <dsp:cNvPr id="0" name=""/>
        <dsp:cNvSpPr/>
      </dsp:nvSpPr>
      <dsp:spPr>
        <a:xfrm rot="5400000">
          <a:off x="1812613" y="3468830"/>
          <a:ext cx="1328154" cy="1155494"/>
        </a:xfrm>
        <a:prstGeom prst="hexagon">
          <a:avLst>
            <a:gd name="adj" fmla="val 25000"/>
            <a:gd name="vf" fmla="val 115470"/>
          </a:avLst>
        </a:prstGeom>
        <a:solidFill>
          <a:schemeClr val="accent2">
            <a:hueOff val="-8660521"/>
            <a:satOff val="-16131"/>
            <a:lumOff val="621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ct val="35000"/>
            </a:spcAft>
            <a:buNone/>
            <a:defRPr b="1" spc="20">
              <a:latin typeface="+mj-lt"/>
            </a:defRPr>
          </a:pPr>
          <a:r>
            <a:rPr lang="en-US" sz="900" kern="1200" dirty="0">
              <a:solidFill>
                <a:schemeClr val="bg1"/>
              </a:solidFill>
            </a:rPr>
            <a:t>Average Score</a:t>
          </a:r>
        </a:p>
        <a:p>
          <a:pPr marL="0" lvl="0" indent="0" algn="ctr" defTabSz="400050">
            <a:lnSpc>
              <a:spcPct val="100000"/>
            </a:lnSpc>
            <a:spcBef>
              <a:spcPct val="0"/>
            </a:spcBef>
            <a:spcAft>
              <a:spcPct val="35000"/>
            </a:spcAft>
            <a:buNone/>
            <a:defRPr b="1" spc="20">
              <a:latin typeface="+mj-lt"/>
            </a:defRPr>
          </a:pPr>
          <a:r>
            <a:rPr lang="en-US" sz="900" kern="1200" dirty="0">
              <a:solidFill>
                <a:schemeClr val="bg1"/>
              </a:solidFill>
            </a:rPr>
            <a:t>5 out of 10</a:t>
          </a:r>
        </a:p>
      </dsp:txBody>
      <dsp:txXfrm rot="-5400000">
        <a:off x="2079007" y="3589471"/>
        <a:ext cx="795366" cy="914212"/>
      </dsp:txXfrm>
    </dsp:sp>
    <dsp:sp modelId="{EBE81D4A-B6AD-4B13-9169-387F8FD7E33B}">
      <dsp:nvSpPr>
        <dsp:cNvPr id="0" name=""/>
        <dsp:cNvSpPr/>
      </dsp:nvSpPr>
      <dsp:spPr>
        <a:xfrm>
          <a:off x="416723" y="3648131"/>
          <a:ext cx="1434406" cy="796892"/>
        </a:xfrm>
        <a:prstGeom prst="rect">
          <a:avLst/>
        </a:prstGeom>
        <a:noFill/>
        <a:ln>
          <a:noFill/>
        </a:ln>
        <a:effectLst/>
      </dsp:spPr>
      <dsp:style>
        <a:lnRef idx="0">
          <a:scrgbClr r="0" g="0" b="0"/>
        </a:lnRef>
        <a:fillRef idx="0">
          <a:scrgbClr r="0" g="0" b="0"/>
        </a:fillRef>
        <a:effectRef idx="0">
          <a:scrgbClr r="0" g="0" b="0"/>
        </a:effectRef>
        <a:fontRef idx="minor"/>
      </dsp:style>
    </dsp:sp>
    <dsp:sp modelId="{73CE83A4-E47C-47AA-9D20-4866A7226ADC}">
      <dsp:nvSpPr>
        <dsp:cNvPr id="0" name=""/>
        <dsp:cNvSpPr/>
      </dsp:nvSpPr>
      <dsp:spPr>
        <a:xfrm rot="5400000">
          <a:off x="3060547" y="3468830"/>
          <a:ext cx="1328154" cy="1155494"/>
        </a:xfrm>
        <a:prstGeom prst="hexagon">
          <a:avLst>
            <a:gd name="adj" fmla="val 25000"/>
            <a:gd name="vf" fmla="val 115470"/>
          </a:avLst>
        </a:prstGeom>
        <a:solidFill>
          <a:schemeClr val="accent2">
            <a:hueOff val="-10103940"/>
            <a:satOff val="-18819"/>
            <a:lumOff val="725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326941" y="3589471"/>
        <a:ext cx="795366" cy="914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261EC-6BFA-4461-90C9-6E437FA639CA}">
      <dsp:nvSpPr>
        <dsp:cNvPr id="0" name=""/>
        <dsp:cNvSpPr/>
      </dsp:nvSpPr>
      <dsp:spPr>
        <a:xfrm>
          <a:off x="0" y="3357542"/>
          <a:ext cx="9618133" cy="73454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Therapist goes over screening tool results with patient and documents/bills for the screening.</a:t>
          </a:r>
        </a:p>
      </dsp:txBody>
      <dsp:txXfrm>
        <a:off x="0" y="3357542"/>
        <a:ext cx="9618133" cy="734548"/>
      </dsp:txXfrm>
    </dsp:sp>
    <dsp:sp modelId="{A7113174-910B-40F3-B605-8B1AC2E51048}">
      <dsp:nvSpPr>
        <dsp:cNvPr id="0" name=""/>
        <dsp:cNvSpPr/>
      </dsp:nvSpPr>
      <dsp:spPr>
        <a:xfrm rot="10800000">
          <a:off x="0" y="2238825"/>
          <a:ext cx="9618133" cy="1129735"/>
        </a:xfrm>
        <a:prstGeom prst="upArrowCallou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Resources are given to patient and first appointment is scheduled with therapist.</a:t>
          </a:r>
        </a:p>
      </dsp:txBody>
      <dsp:txXfrm rot="10800000">
        <a:off x="0" y="2238825"/>
        <a:ext cx="9618133" cy="734068"/>
      </dsp:txXfrm>
    </dsp:sp>
    <dsp:sp modelId="{F126887E-14B3-4C5E-9E33-D2B8F0E8BDDD}">
      <dsp:nvSpPr>
        <dsp:cNvPr id="0" name=""/>
        <dsp:cNvSpPr/>
      </dsp:nvSpPr>
      <dsp:spPr>
        <a:xfrm rot="10800000">
          <a:off x="0" y="1120108"/>
          <a:ext cx="9618133" cy="1129735"/>
        </a:xfrm>
        <a:prstGeom prst="upArrowCallou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BH Coordinator documents score in the EMR, writes note with what information was given to patient.</a:t>
          </a:r>
        </a:p>
      </dsp:txBody>
      <dsp:txXfrm rot="10800000">
        <a:off x="0" y="1120108"/>
        <a:ext cx="9618133" cy="734068"/>
      </dsp:txXfrm>
    </dsp:sp>
    <dsp:sp modelId="{35577E18-2722-475F-8979-06A29657347C}">
      <dsp:nvSpPr>
        <dsp:cNvPr id="0" name=""/>
        <dsp:cNvSpPr/>
      </dsp:nvSpPr>
      <dsp:spPr>
        <a:xfrm rot="10800000">
          <a:off x="0" y="1391"/>
          <a:ext cx="9618133" cy="1129735"/>
        </a:xfrm>
        <a:prstGeom prst="upArrowCallou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BH Intake Coordinator completes the ACEs screener with the patient</a:t>
          </a:r>
        </a:p>
      </dsp:txBody>
      <dsp:txXfrm rot="10800000">
        <a:off x="0" y="1391"/>
        <a:ext cx="9618133" cy="734068"/>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4264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851" y="0"/>
            <a:ext cx="3042648" cy="465138"/>
          </a:xfrm>
          <a:prstGeom prst="rect">
            <a:avLst/>
          </a:prstGeom>
        </p:spPr>
        <p:txBody>
          <a:bodyPr vert="horz" lIns="91440" tIns="45720" rIns="91440" bIns="45720" rtlCol="0"/>
          <a:lstStyle>
            <a:lvl1pPr algn="r">
              <a:defRPr sz="1200"/>
            </a:lvl1pPr>
          </a:lstStyle>
          <a:p>
            <a:fld id="{E3DE5925-1233-4D46-90B8-6C44980C170F}" type="datetimeFigureOut">
              <a:rPr lang="en-US" smtClean="0"/>
              <a:t>9/26/2022</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2150" y="4421188"/>
            <a:ext cx="5618801" cy="41894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42377"/>
            <a:ext cx="3042648"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851" y="8842377"/>
            <a:ext cx="3042648" cy="465138"/>
          </a:xfrm>
          <a:prstGeom prst="rect">
            <a:avLst/>
          </a:prstGeom>
        </p:spPr>
        <p:txBody>
          <a:bodyPr vert="horz" lIns="91440" tIns="45720" rIns="91440" bIns="45720" rtlCol="0" anchor="b"/>
          <a:lstStyle>
            <a:lvl1pPr algn="r">
              <a:defRPr sz="1200"/>
            </a:lvl1pPr>
          </a:lstStyle>
          <a:p>
            <a:fld id="{EB9024F0-9022-41C5-80DC-F3A014799320}" type="slidenum">
              <a:rPr lang="en-US" smtClean="0"/>
              <a:t>‹#›</a:t>
            </a:fld>
            <a:endParaRPr lang="en-US"/>
          </a:p>
        </p:txBody>
      </p:sp>
    </p:spTree>
    <p:extLst>
      <p:ext uri="{BB962C8B-B14F-4D97-AF65-F5344CB8AC3E}">
        <p14:creationId xmlns:p14="http://schemas.microsoft.com/office/powerpoint/2010/main" val="32196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rgbClr val="F26729"/>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197" y="6034458"/>
            <a:ext cx="1604074" cy="72183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solidFill>
                  <a:srgbClr val="F26729"/>
                </a:solidFill>
              </a:defRPr>
            </a:lvl1pPr>
          </a:lstStyle>
          <a:p>
            <a:r>
              <a:rPr lang="en-US" dirty="0"/>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solidFill>
                  <a:srgbClr val="F26729"/>
                </a:solidFill>
              </a:defRPr>
            </a:lvl1pPr>
          </a:lstStyle>
          <a:p>
            <a:r>
              <a:rPr lang="en-US" dirty="0"/>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solidFill>
                  <a:srgbClr val="F26729"/>
                </a:solidFill>
              </a:defRPr>
            </a:lvl1pPr>
          </a:lstStyle>
          <a:p>
            <a:r>
              <a:rPr lang="en-US" dirty="0"/>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solidFill>
                  <a:srgbClr val="F26729"/>
                </a:solidFill>
              </a:defRPr>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solidFill>
                  <a:srgbClr val="F26729"/>
                </a:solidFill>
              </a:defRPr>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26729"/>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lvl1pPr>
              <a:defRPr>
                <a:solidFill>
                  <a:srgbClr val="F26729"/>
                </a:solidFill>
              </a:defRPr>
            </a:lvl1pPr>
          </a:lstStyle>
          <a:p>
            <a:r>
              <a:rPr lang="en-US" dirty="0"/>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4332" y="617349"/>
            <a:ext cx="8596668" cy="1320800"/>
          </a:xfrm>
        </p:spPr>
        <p:txBody>
          <a:bodyPr>
            <a:normAutofit/>
          </a:bodyPr>
          <a:lstStyle>
            <a:lvl1pPr>
              <a:defRPr sz="3600">
                <a:solidFill>
                  <a:srgbClr val="F26729"/>
                </a:solidFill>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Ø"/>
              <a:defRPr>
                <a:solidFill>
                  <a:srgbClr val="54727F"/>
                </a:solidFill>
              </a:defRPr>
            </a:lvl1pPr>
            <a:lvl2pPr marL="742950" indent="-285750">
              <a:buFont typeface="Wingdings" panose="05000000000000000000" pitchFamily="2" charset="2"/>
              <a:buChar char="Ø"/>
              <a:defRPr>
                <a:solidFill>
                  <a:srgbClr val="54727F"/>
                </a:solidFill>
              </a:defRPr>
            </a:lvl2pPr>
            <a:lvl3pPr marL="1143000" indent="-228600">
              <a:buFont typeface="Wingdings" panose="05000000000000000000" pitchFamily="2" charset="2"/>
              <a:buChar char="Ø"/>
              <a:defRPr>
                <a:solidFill>
                  <a:srgbClr val="54727F"/>
                </a:solidFill>
              </a:defRPr>
            </a:lvl3pPr>
            <a:lvl4pPr marL="1600200" indent="-228600">
              <a:buFont typeface="Wingdings" panose="05000000000000000000" pitchFamily="2" charset="2"/>
              <a:buChar char="Ø"/>
              <a:defRPr>
                <a:solidFill>
                  <a:srgbClr val="54727F"/>
                </a:solidFill>
              </a:defRPr>
            </a:lvl4pPr>
            <a:lvl5pPr marL="2057400" indent="-228600">
              <a:buFont typeface="Wingdings" panose="05000000000000000000" pitchFamily="2" charset="2"/>
              <a:buChar char="Ø"/>
              <a:defRPr>
                <a:solidFill>
                  <a:srgbClr val="54727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solidFill>
                  <a:srgbClr val="F26729"/>
                </a:solidFill>
              </a:defRPr>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Content Placeholder 7"/>
          <p:cNvSpPr>
            <a:spLocks noGrp="1"/>
          </p:cNvSpPr>
          <p:nvPr>
            <p:ph sz="quarter" idx="13"/>
          </p:nvPr>
        </p:nvSpPr>
        <p:spPr>
          <a:xfrm>
            <a:off x="1803400" y="844550"/>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26729"/>
                </a:solidFill>
              </a:defRPr>
            </a:lvl1p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26729"/>
                </a:solidFill>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lvl1pPr>
              <a:defRPr>
                <a:solidFill>
                  <a:srgbClr val="F26729"/>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9/26/2022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9/26/2022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18" name="Picture 1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88197" y="6034458"/>
            <a:ext cx="1604074" cy="72183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rgbClr val="F26729"/>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acesconnection.com/" TargetMode="External"/><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opensource.com/article/18/11/top-tech-recruiting-mistakes-avoid" TargetMode="External"/><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www.privytrifles.co.in/2016/05/in-conversation-manan-kapoor.html" TargetMode="External"/><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hyperlink" Target="https://creativecommons.org/licenses/by-nc-sa/3.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aloe-vera-store.xn--mxamlq.gr/contact-us.html" TargetMode="External"/><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mailto:Charper@pickpeach.org" TargetMode="External"/><Relationship Id="rId4" Type="http://schemas.openxmlformats.org/officeDocument/2006/relationships/hyperlink" Target="mailto:Meredith.Evans@pickpeach.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852256"/>
            <a:ext cx="8596668" cy="1642369"/>
          </a:xfrm>
        </p:spPr>
        <p:txBody>
          <a:bodyPr>
            <a:noAutofit/>
          </a:bodyPr>
          <a:lstStyle/>
          <a:p>
            <a:r>
              <a:rPr lang="en-US" sz="4800" dirty="0"/>
              <a:t>ACEs/PEARLs at </a:t>
            </a:r>
            <a:br>
              <a:rPr lang="en-US" sz="4800" dirty="0"/>
            </a:br>
            <a:r>
              <a:rPr lang="en-US" sz="4800" dirty="0"/>
              <a:t>Peach Tree Healthcare</a:t>
            </a:r>
          </a:p>
        </p:txBody>
      </p:sp>
      <p:sp>
        <p:nvSpPr>
          <p:cNvPr id="3" name="Text Placeholder 2"/>
          <p:cNvSpPr>
            <a:spLocks noGrp="1"/>
          </p:cNvSpPr>
          <p:nvPr>
            <p:ph type="body" idx="1"/>
          </p:nvPr>
        </p:nvSpPr>
        <p:spPr>
          <a:xfrm>
            <a:off x="677335" y="3307744"/>
            <a:ext cx="8596668" cy="860400"/>
          </a:xfrm>
        </p:spPr>
        <p:txBody>
          <a:bodyPr/>
          <a:lstStyle/>
          <a:p>
            <a:r>
              <a:rPr lang="en-US" dirty="0"/>
              <a:t>Meredith Evans, LMFT, Chief Behavioral Health Officer</a:t>
            </a:r>
          </a:p>
          <a:p>
            <a:r>
              <a:rPr lang="en-US" dirty="0"/>
              <a:t>Camesha Harper, LCSW, Behavioral Health Program Manager</a:t>
            </a:r>
          </a:p>
        </p:txBody>
      </p:sp>
    </p:spTree>
    <p:extLst>
      <p:ext uri="{BB962C8B-B14F-4D97-AF65-F5344CB8AC3E}">
        <p14:creationId xmlns:p14="http://schemas.microsoft.com/office/powerpoint/2010/main" val="2902548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6933" y="609600"/>
            <a:ext cx="10197494" cy="1099457"/>
          </a:xfrm>
        </p:spPr>
        <p:txBody>
          <a:bodyPr>
            <a:normAutofit/>
          </a:bodyPr>
          <a:lstStyle/>
          <a:p>
            <a:r>
              <a:rPr lang="en-US" dirty="0"/>
              <a:t>Current ACEs Workflow:</a:t>
            </a:r>
          </a:p>
        </p:txBody>
      </p:sp>
      <p:sp>
        <p:nvSpPr>
          <p:cNvPr id="25"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6" name="Content Placeholder 2">
            <a:extLst>
              <a:ext uri="{FF2B5EF4-FFF2-40B4-BE49-F238E27FC236}">
                <a16:creationId xmlns:a16="http://schemas.microsoft.com/office/drawing/2014/main" id="{8CDE5332-568D-4BF7-A5BE-3EFB4D65FC1E}"/>
              </a:ext>
            </a:extLst>
          </p:cNvPr>
          <p:cNvGraphicFramePr>
            <a:graphicFrameLocks noGrp="1"/>
          </p:cNvGraphicFramePr>
          <p:nvPr>
            <p:ph idx="1"/>
            <p:extLst>
              <p:ext uri="{D42A27DB-BD31-4B8C-83A1-F6EECF244321}">
                <p14:modId xmlns:p14="http://schemas.microsoft.com/office/powerpoint/2010/main" val="3453707543"/>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625473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3" name="Straight Connector 5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6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5536734" y="609600"/>
            <a:ext cx="3737268" cy="1320800"/>
          </a:xfrm>
        </p:spPr>
        <p:txBody>
          <a:bodyPr vert="horz" lIns="91440" tIns="45720" rIns="91440" bIns="45720" rtlCol="0" anchor="t">
            <a:normAutofit/>
          </a:bodyPr>
          <a:lstStyle/>
          <a:p>
            <a:r>
              <a:rPr lang="en-US" sz="3600" dirty="0">
                <a:solidFill>
                  <a:schemeClr val="accent1"/>
                </a:solidFill>
              </a:rPr>
              <a:t>Future of ACEs at Peach:</a:t>
            </a:r>
          </a:p>
        </p:txBody>
      </p:sp>
      <p:sp>
        <p:nvSpPr>
          <p:cNvPr id="5" name="Text Placeholder 4">
            <a:extLst>
              <a:ext uri="{FF2B5EF4-FFF2-40B4-BE49-F238E27FC236}">
                <a16:creationId xmlns:a16="http://schemas.microsoft.com/office/drawing/2014/main" id="{E10BABD4-F4D2-4EE2-B50C-3FA0CE114861}"/>
              </a:ext>
            </a:extLst>
          </p:cNvPr>
          <p:cNvSpPr>
            <a:spLocks noGrp="1"/>
          </p:cNvSpPr>
          <p:nvPr>
            <p:ph type="body" sz="half" idx="2"/>
          </p:nvPr>
        </p:nvSpPr>
        <p:spPr>
          <a:xfrm>
            <a:off x="5209563" y="2160589"/>
            <a:ext cx="5041342" cy="4365339"/>
          </a:xfrm>
        </p:spPr>
        <p:txBody>
          <a:bodyPr vert="horz" lIns="91440" tIns="45720" rIns="91440" bIns="45720" rtlCol="0">
            <a:noAutofit/>
          </a:bodyPr>
          <a:lstStyle/>
          <a:p>
            <a:pPr>
              <a:lnSpc>
                <a:spcPct val="90000"/>
              </a:lnSpc>
              <a:buFont typeface="Wingdings 3" charset="2"/>
              <a:buChar char=""/>
            </a:pPr>
            <a:r>
              <a:rPr lang="en-US" sz="2400" dirty="0"/>
              <a:t>We’re hoping to integrate ACEs screenings on the medical side of the house, as part of the reason for a referral to behavioral health services.</a:t>
            </a:r>
          </a:p>
          <a:p>
            <a:pPr>
              <a:lnSpc>
                <a:spcPct val="90000"/>
              </a:lnSpc>
              <a:buFont typeface="Wingdings 3" charset="2"/>
              <a:buChar char=""/>
            </a:pPr>
            <a:r>
              <a:rPr lang="en-US" sz="2400" dirty="0"/>
              <a:t> Our hope is to work with Prosody Health again in the future to send out assessments to patients via text message, because we found it to helpful for our population. </a:t>
            </a:r>
          </a:p>
          <a:p>
            <a:pPr>
              <a:lnSpc>
                <a:spcPct val="90000"/>
              </a:lnSpc>
              <a:buFont typeface="Wingdings 3" charset="2"/>
              <a:buChar char=""/>
            </a:pPr>
            <a:endParaRPr lang="en-US" dirty="0"/>
          </a:p>
          <a:p>
            <a:pPr>
              <a:lnSpc>
                <a:spcPct val="90000"/>
              </a:lnSpc>
            </a:pPr>
            <a:endParaRPr lang="en-US" dirty="0"/>
          </a:p>
          <a:p>
            <a:pPr>
              <a:lnSpc>
                <a:spcPct val="90000"/>
              </a:lnSpc>
            </a:pPr>
            <a:endParaRPr lang="en-US" dirty="0"/>
          </a:p>
        </p:txBody>
      </p:sp>
      <p:pic>
        <p:nvPicPr>
          <p:cNvPr id="10" name="Content Placeholder 9" descr="Angled shot of pen on a graph">
            <a:extLst>
              <a:ext uri="{FF2B5EF4-FFF2-40B4-BE49-F238E27FC236}">
                <a16:creationId xmlns:a16="http://schemas.microsoft.com/office/drawing/2014/main" id="{8AEB84F7-87AE-4478-AB0B-3745841B6042}"/>
              </a:ext>
            </a:extLst>
          </p:cNvPr>
          <p:cNvPicPr>
            <a:picLocks noGrp="1" noChangeAspect="1"/>
          </p:cNvPicPr>
          <p:nvPr>
            <p:ph idx="1"/>
          </p:nvPr>
        </p:nvPicPr>
        <p:blipFill rotWithShape="1">
          <a:blip r:embed="rId2"/>
          <a:srcRect l="5251" r="42238"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64" name="Isosceles Triangle 6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7097644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Content Placeholder 5" descr="Children playing with parents">
            <a:extLst>
              <a:ext uri="{FF2B5EF4-FFF2-40B4-BE49-F238E27FC236}">
                <a16:creationId xmlns:a16="http://schemas.microsoft.com/office/drawing/2014/main" id="{407C0EFD-8172-42B3-A4D1-A2043CC18245}"/>
              </a:ext>
            </a:extLst>
          </p:cNvPr>
          <p:cNvPicPr>
            <a:picLocks noGrp="1" noChangeAspect="1"/>
          </p:cNvPicPr>
          <p:nvPr>
            <p:ph idx="1"/>
          </p:nvPr>
        </p:nvPicPr>
        <p:blipFill rotWithShape="1">
          <a:blip r:embed="rId2"/>
          <a:srcRect l="22883" r="8"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6C139801-88FE-47CD-843E-F9654B7E1EA5}"/>
              </a:ext>
            </a:extLst>
          </p:cNvPr>
          <p:cNvSpPr>
            <a:spLocks noGrp="1"/>
          </p:cNvSpPr>
          <p:nvPr>
            <p:ph type="title"/>
          </p:nvPr>
        </p:nvSpPr>
        <p:spPr>
          <a:xfrm>
            <a:off x="677334" y="23151"/>
            <a:ext cx="3851123" cy="1320800"/>
          </a:xfrm>
        </p:spPr>
        <p:txBody>
          <a:bodyPr vert="horz" lIns="91440" tIns="45720" rIns="91440" bIns="45720" rtlCol="0" anchor="t">
            <a:normAutofit/>
          </a:bodyPr>
          <a:lstStyle/>
          <a:p>
            <a:r>
              <a:rPr lang="en-US" sz="3600" dirty="0">
                <a:solidFill>
                  <a:schemeClr val="accent1"/>
                </a:solidFill>
              </a:rPr>
              <a:t>What we are Learning:</a:t>
            </a:r>
          </a:p>
        </p:txBody>
      </p:sp>
      <p:sp>
        <p:nvSpPr>
          <p:cNvPr id="4" name="Text Placeholder 3">
            <a:extLst>
              <a:ext uri="{FF2B5EF4-FFF2-40B4-BE49-F238E27FC236}">
                <a16:creationId xmlns:a16="http://schemas.microsoft.com/office/drawing/2014/main" id="{48639748-6AC2-4C86-8D13-9650333CD345}"/>
              </a:ext>
            </a:extLst>
          </p:cNvPr>
          <p:cNvSpPr>
            <a:spLocks noGrp="1"/>
          </p:cNvSpPr>
          <p:nvPr>
            <p:ph type="body" sz="half" idx="2"/>
          </p:nvPr>
        </p:nvSpPr>
        <p:spPr>
          <a:xfrm>
            <a:off x="677333" y="1367103"/>
            <a:ext cx="4240895" cy="4674259"/>
          </a:xfrm>
        </p:spPr>
        <p:txBody>
          <a:bodyPr vert="horz" lIns="91440" tIns="45720" rIns="91440" bIns="45720" rtlCol="0">
            <a:normAutofit/>
          </a:bodyPr>
          <a:lstStyle/>
          <a:p>
            <a:pPr marL="285750" indent="-285750">
              <a:buFont typeface="Wingdings 3" charset="2"/>
              <a:buChar char=""/>
            </a:pPr>
            <a:r>
              <a:rPr lang="en-US" dirty="0"/>
              <a:t>If the screening tool is not directly in the EMR, staff are less likely to complete it.</a:t>
            </a:r>
          </a:p>
          <a:p>
            <a:pPr marL="285750" indent="-285750">
              <a:buFont typeface="Wingdings 3" charset="2"/>
              <a:buChar char=""/>
            </a:pPr>
            <a:r>
              <a:rPr lang="en-US" dirty="0"/>
              <a:t>Have patience. You’ll be relying on others in various departments. </a:t>
            </a:r>
          </a:p>
          <a:p>
            <a:pPr marL="285750" indent="-285750">
              <a:buFont typeface="Wingdings 3" charset="2"/>
              <a:buChar char=""/>
            </a:pPr>
            <a:r>
              <a:rPr lang="en-US" dirty="0"/>
              <a:t>Find champions. We’ve found two medical providers that </a:t>
            </a:r>
            <a:r>
              <a:rPr lang="en-US" b="1" dirty="0"/>
              <a:t>WANT</a:t>
            </a:r>
            <a:r>
              <a:rPr lang="en-US" dirty="0"/>
              <a:t> to incorporate ACEs and will be involved in our organizational effort to make ACEs/PEARLs understood &amp; incorporated by our medical providers.</a:t>
            </a:r>
          </a:p>
          <a:p>
            <a:pPr marL="285750" indent="-285750">
              <a:buFont typeface="Wingdings 3" charset="2"/>
              <a:buChar char=""/>
            </a:pPr>
            <a:r>
              <a:rPr lang="en-US" dirty="0"/>
              <a:t>The tool seems somewhat redundant for Behavioral Health staff, as many of the questions/discussion topics are completed as part of the psychosocial intake.</a:t>
            </a:r>
          </a:p>
          <a:p>
            <a:pPr marL="285750" indent="-285750">
              <a:buFont typeface="Wingdings 3" charset="2"/>
              <a:buChar char=""/>
            </a:pPr>
            <a:r>
              <a:rPr lang="en-US" dirty="0"/>
              <a:t>Join your local ACEs communities online - </a:t>
            </a:r>
            <a:r>
              <a:rPr lang="en-US" dirty="0">
                <a:hlinkClick r:id="rId3"/>
              </a:rPr>
              <a:t>https://www.acesconnection.com/</a:t>
            </a:r>
            <a:r>
              <a:rPr lang="en-US" dirty="0"/>
              <a:t> </a:t>
            </a:r>
          </a:p>
        </p:txBody>
      </p:sp>
      <p:cxnSp>
        <p:nvCxnSpPr>
          <p:cNvPr id="23" name="Straight Connector 2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F22C956C-BFD5-4DCC-865C-9762D623BBF3}"/>
              </a:ext>
            </a:extLst>
          </p:cNvPr>
          <p:cNvPicPr>
            <a:picLocks noChangeAspect="1"/>
          </p:cNvPicPr>
          <p:nvPr/>
        </p:nvPicPr>
        <p:blipFill>
          <a:blip r:embed="rId4"/>
          <a:stretch>
            <a:fillRect/>
          </a:stretch>
        </p:blipFill>
        <p:spPr>
          <a:xfrm>
            <a:off x="956321" y="5155697"/>
            <a:ext cx="3476951" cy="559805"/>
          </a:xfrm>
          <a:prstGeom prst="rect">
            <a:avLst/>
          </a:prstGeom>
        </p:spPr>
      </p:pic>
    </p:spTree>
    <p:extLst>
      <p:ext uri="{BB962C8B-B14F-4D97-AF65-F5344CB8AC3E}">
        <p14:creationId xmlns:p14="http://schemas.microsoft.com/office/powerpoint/2010/main" val="3957972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60BE-A27D-28DE-D017-835D23ABD1B2}"/>
              </a:ext>
            </a:extLst>
          </p:cNvPr>
          <p:cNvSpPr>
            <a:spLocks noGrp="1"/>
          </p:cNvSpPr>
          <p:nvPr>
            <p:ph type="title"/>
          </p:nvPr>
        </p:nvSpPr>
        <p:spPr>
          <a:xfrm>
            <a:off x="797256" y="253383"/>
            <a:ext cx="8596668" cy="1456296"/>
          </a:xfrm>
        </p:spPr>
        <p:txBody>
          <a:bodyPr>
            <a:noAutofit/>
          </a:bodyPr>
          <a:lstStyle/>
          <a:p>
            <a:br>
              <a:rPr lang="en-US" sz="900" dirty="0"/>
            </a:br>
            <a:r>
              <a:rPr lang="en-US" sz="900" dirty="0"/>
              <a:t>                                       </a:t>
            </a:r>
            <a:br>
              <a:rPr lang="en-US" sz="900" dirty="0"/>
            </a:br>
            <a:br>
              <a:rPr lang="en-US" sz="900" dirty="0"/>
            </a:br>
            <a:r>
              <a:rPr lang="en-US" sz="900" dirty="0"/>
              <a:t>                     </a:t>
            </a:r>
            <a:r>
              <a:rPr lang="en-US" sz="2800" dirty="0"/>
              <a:t>Why Screen For ACEs In Primary Care</a:t>
            </a:r>
            <a:br>
              <a:rPr lang="en-US" sz="1800" dirty="0"/>
            </a:br>
            <a:br>
              <a:rPr lang="en-US" sz="1800" dirty="0"/>
            </a:br>
            <a:r>
              <a:rPr lang="en-US" dirty="0"/>
              <a:t>Screening tools can be used to provide targeted clinical interventions and equitable health care.</a:t>
            </a:r>
          </a:p>
        </p:txBody>
      </p:sp>
      <p:sp>
        <p:nvSpPr>
          <p:cNvPr id="3" name="Content Placeholder 2">
            <a:extLst>
              <a:ext uri="{FF2B5EF4-FFF2-40B4-BE49-F238E27FC236}">
                <a16:creationId xmlns:a16="http://schemas.microsoft.com/office/drawing/2014/main" id="{E0FB072A-0A82-2E86-9B38-974DEAF47235}"/>
              </a:ext>
            </a:extLst>
          </p:cNvPr>
          <p:cNvSpPr>
            <a:spLocks noGrp="1"/>
          </p:cNvSpPr>
          <p:nvPr>
            <p:ph idx="1"/>
          </p:nvPr>
        </p:nvSpPr>
        <p:spPr>
          <a:xfrm>
            <a:off x="6095999" y="1813810"/>
            <a:ext cx="4022361" cy="4227551"/>
          </a:xfrm>
        </p:spPr>
        <p:txBody>
          <a:bodyPr>
            <a:normAutofit fontScale="92500" lnSpcReduction="20000"/>
          </a:bodyPr>
          <a:lstStyle/>
          <a:p>
            <a:pPr marL="0" indent="0">
              <a:buNone/>
            </a:pPr>
            <a:endParaRPr lang="en-US" dirty="0"/>
          </a:p>
          <a:p>
            <a:pPr marL="0" indent="0">
              <a:buNone/>
            </a:pPr>
            <a:r>
              <a:rPr lang="en-US" sz="1900" b="1" u="sng" dirty="0"/>
              <a:t>Adults</a:t>
            </a:r>
          </a:p>
          <a:p>
            <a:pPr>
              <a:buFont typeface="Arial" panose="020B0604020202020204" pitchFamily="34" charset="0"/>
              <a:buChar char="•"/>
            </a:pPr>
            <a:r>
              <a:rPr lang="en-US" sz="1900" dirty="0"/>
              <a:t>Can validate and empower patients to actively participate in their health care and treatment plans</a:t>
            </a:r>
          </a:p>
          <a:p>
            <a:pPr>
              <a:buFont typeface="Arial" panose="020B0604020202020204" pitchFamily="34" charset="0"/>
              <a:buChar char="•"/>
            </a:pPr>
            <a:r>
              <a:rPr lang="en-US" sz="1900" dirty="0"/>
              <a:t>Can improve clinical outcomes and treatment planning for chronic conditions</a:t>
            </a:r>
          </a:p>
          <a:p>
            <a:pPr>
              <a:buFont typeface="Arial" panose="020B0604020202020204" pitchFamily="34" charset="0"/>
              <a:buChar char="•"/>
            </a:pPr>
            <a:r>
              <a:rPr lang="en-US" sz="1900" dirty="0"/>
              <a:t>Can facilitate educational opportunities for patients to understand the connection between childhood adverse experiences, toxic stress, and medical outcomes</a:t>
            </a:r>
          </a:p>
          <a:p>
            <a:endParaRPr lang="en-US" dirty="0"/>
          </a:p>
        </p:txBody>
      </p:sp>
      <p:sp>
        <p:nvSpPr>
          <p:cNvPr id="4" name="Text Placeholder 3">
            <a:extLst>
              <a:ext uri="{FF2B5EF4-FFF2-40B4-BE49-F238E27FC236}">
                <a16:creationId xmlns:a16="http://schemas.microsoft.com/office/drawing/2014/main" id="{4B7EBD2C-07B5-1019-BEA2-41E1B1EBDEA9}"/>
              </a:ext>
            </a:extLst>
          </p:cNvPr>
          <p:cNvSpPr>
            <a:spLocks noGrp="1"/>
          </p:cNvSpPr>
          <p:nvPr>
            <p:ph type="body" sz="half" idx="2"/>
          </p:nvPr>
        </p:nvSpPr>
        <p:spPr>
          <a:xfrm>
            <a:off x="677334" y="2158584"/>
            <a:ext cx="5093879" cy="3717885"/>
          </a:xfrm>
        </p:spPr>
        <p:txBody>
          <a:bodyPr>
            <a:normAutofit/>
          </a:bodyPr>
          <a:lstStyle/>
          <a:p>
            <a:r>
              <a:rPr lang="en-US" sz="1600" b="1" u="sng" dirty="0"/>
              <a:t>Children and Adolescents</a:t>
            </a:r>
          </a:p>
          <a:p>
            <a:pPr marL="285750" indent="-285750">
              <a:buFont typeface="Arial" panose="020B0604020202020204" pitchFamily="34" charset="0"/>
              <a:buChar char="•"/>
            </a:pPr>
            <a:r>
              <a:rPr lang="en-US" sz="1800" dirty="0"/>
              <a:t>Routine screenings for children and adolescents increases opportunities for early detection and increases opportunities for early prevention.</a:t>
            </a:r>
          </a:p>
          <a:p>
            <a:pPr marL="285750" indent="-285750">
              <a:buFont typeface="Arial" panose="020B0604020202020204" pitchFamily="34" charset="0"/>
              <a:buChar char="•"/>
            </a:pPr>
            <a:r>
              <a:rPr lang="en-US" sz="1800" dirty="0"/>
              <a:t>ACEs screenings can prevent and reduce adversities that could lead to negative health outcomes.</a:t>
            </a:r>
          </a:p>
          <a:p>
            <a:pPr marL="285750" indent="-285750">
              <a:buFont typeface="Arial" panose="020B0604020202020204" pitchFamily="34" charset="0"/>
              <a:buChar char="•"/>
            </a:pPr>
            <a:r>
              <a:rPr lang="en-US" sz="1800" dirty="0"/>
              <a:t>Screenings improve clinical outcomes and assessments and can improve treatment for childhood heath conditions.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600" dirty="0"/>
          </a:p>
          <a:p>
            <a:endParaRPr lang="en-US" dirty="0"/>
          </a:p>
        </p:txBody>
      </p:sp>
      <p:sp>
        <p:nvSpPr>
          <p:cNvPr id="6" name="TextBox 5">
            <a:extLst>
              <a:ext uri="{FF2B5EF4-FFF2-40B4-BE49-F238E27FC236}">
                <a16:creationId xmlns:a16="http://schemas.microsoft.com/office/drawing/2014/main" id="{EDD9BBA3-0FBC-1CA0-4575-681AC477B5EE}"/>
              </a:ext>
            </a:extLst>
          </p:cNvPr>
          <p:cNvSpPr txBox="1"/>
          <p:nvPr/>
        </p:nvSpPr>
        <p:spPr>
          <a:xfrm>
            <a:off x="989352" y="5717324"/>
            <a:ext cx="2578307" cy="307777"/>
          </a:xfrm>
          <a:prstGeom prst="rect">
            <a:avLst/>
          </a:prstGeom>
          <a:noFill/>
        </p:spPr>
        <p:txBody>
          <a:bodyPr wrap="square" rtlCol="0">
            <a:spAutoFit/>
          </a:bodyPr>
          <a:lstStyle/>
          <a:p>
            <a:r>
              <a:rPr lang="en-US" sz="1400" dirty="0"/>
              <a:t>Source: acesaware.org</a:t>
            </a:r>
          </a:p>
        </p:txBody>
      </p:sp>
    </p:spTree>
    <p:extLst>
      <p:ext uri="{BB962C8B-B14F-4D97-AF65-F5344CB8AC3E}">
        <p14:creationId xmlns:p14="http://schemas.microsoft.com/office/powerpoint/2010/main" val="3599296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5E07-62DB-B172-A765-DF7AB09436DE}"/>
              </a:ext>
            </a:extLst>
          </p:cNvPr>
          <p:cNvSpPr>
            <a:spLocks noGrp="1"/>
          </p:cNvSpPr>
          <p:nvPr>
            <p:ph type="title"/>
          </p:nvPr>
        </p:nvSpPr>
        <p:spPr>
          <a:xfrm>
            <a:off x="847544" y="224852"/>
            <a:ext cx="7597236" cy="591787"/>
          </a:xfrm>
        </p:spPr>
        <p:txBody>
          <a:bodyPr>
            <a:normAutofit fontScale="90000"/>
          </a:bodyPr>
          <a:lstStyle/>
          <a:p>
            <a:pPr algn="ctr"/>
            <a:r>
              <a:rPr lang="en-US" sz="3600" dirty="0"/>
              <a:t>Facilitating the Conversation</a:t>
            </a:r>
          </a:p>
        </p:txBody>
      </p:sp>
      <p:sp>
        <p:nvSpPr>
          <p:cNvPr id="3" name="Content Placeholder 2">
            <a:extLst>
              <a:ext uri="{FF2B5EF4-FFF2-40B4-BE49-F238E27FC236}">
                <a16:creationId xmlns:a16="http://schemas.microsoft.com/office/drawing/2014/main" id="{CA2FCAED-0A4B-B4B8-0FF2-5C6912C6CE8E}"/>
              </a:ext>
            </a:extLst>
          </p:cNvPr>
          <p:cNvSpPr>
            <a:spLocks noGrp="1"/>
          </p:cNvSpPr>
          <p:nvPr>
            <p:ph idx="1"/>
          </p:nvPr>
        </p:nvSpPr>
        <p:spPr>
          <a:xfrm>
            <a:off x="4760461" y="816640"/>
            <a:ext cx="4513541" cy="5816508"/>
          </a:xfrm>
        </p:spPr>
        <p:txBody>
          <a:bodyPr>
            <a:normAutofit fontScale="92500"/>
          </a:bodyPr>
          <a:lstStyle/>
          <a:p>
            <a:r>
              <a:rPr lang="en-US" sz="1800" dirty="0"/>
              <a:t>Take time to explain the ACEs screener, the length of time that the screener will take, number of questions on the screener,  and meaning of Adverse Childhood Experience. </a:t>
            </a:r>
          </a:p>
          <a:p>
            <a:r>
              <a:rPr lang="en-US" sz="1800" dirty="0"/>
              <a:t>Prepare the patient by explaining that some questions may be difficult to answer </a:t>
            </a:r>
          </a:p>
          <a:p>
            <a:r>
              <a:rPr lang="en-US" sz="1800" dirty="0"/>
              <a:t>Allow the patient the autonomy to decide if they prefer to complete the screener alone or with guided assistance</a:t>
            </a:r>
          </a:p>
          <a:p>
            <a:r>
              <a:rPr lang="en-US" sz="1800" dirty="0"/>
              <a:t>Understand and accept that not all patients are comfortable or willing to complete the screener. </a:t>
            </a:r>
            <a:endParaRPr lang="en-US" dirty="0"/>
          </a:p>
          <a:p>
            <a:r>
              <a:rPr lang="en-US" dirty="0"/>
              <a:t>Take time to review the ACEs screener results with the patient</a:t>
            </a:r>
          </a:p>
          <a:p>
            <a:r>
              <a:rPr lang="en-US" dirty="0"/>
              <a:t>Validate concerns and answer questions</a:t>
            </a:r>
          </a:p>
          <a:p>
            <a:r>
              <a:rPr lang="en-US" dirty="0"/>
              <a:t>Aske permission if offering resources or connection to Behavioral Health Services</a:t>
            </a:r>
          </a:p>
          <a:p>
            <a:endParaRPr lang="en-US" dirty="0"/>
          </a:p>
          <a:p>
            <a:endParaRPr lang="en-US" dirty="0"/>
          </a:p>
        </p:txBody>
      </p:sp>
      <p:sp>
        <p:nvSpPr>
          <p:cNvPr id="4" name="Text Placeholder 3">
            <a:extLst>
              <a:ext uri="{FF2B5EF4-FFF2-40B4-BE49-F238E27FC236}">
                <a16:creationId xmlns:a16="http://schemas.microsoft.com/office/drawing/2014/main" id="{609F98F6-8A87-5896-320C-BB5D58AB6005}"/>
              </a:ext>
            </a:extLst>
          </p:cNvPr>
          <p:cNvSpPr>
            <a:spLocks noGrp="1"/>
          </p:cNvSpPr>
          <p:nvPr>
            <p:ph type="body" sz="half" idx="2"/>
          </p:nvPr>
        </p:nvSpPr>
        <p:spPr>
          <a:xfrm>
            <a:off x="464695" y="1373073"/>
            <a:ext cx="4181467" cy="2873570"/>
          </a:xfrm>
        </p:spPr>
        <p:txBody>
          <a:bodyPr>
            <a:normAutofit/>
          </a:bodyPr>
          <a:lstStyle/>
          <a:p>
            <a:endParaRPr lang="en-US" sz="1600" dirty="0"/>
          </a:p>
        </p:txBody>
      </p:sp>
      <p:pic>
        <p:nvPicPr>
          <p:cNvPr id="10" name="Picture 9" descr="A picture containing person, person, window&#10;&#10;Description automatically generated">
            <a:extLst>
              <a:ext uri="{FF2B5EF4-FFF2-40B4-BE49-F238E27FC236}">
                <a16:creationId xmlns:a16="http://schemas.microsoft.com/office/drawing/2014/main" id="{3DC399E4-3A86-4FFC-004A-56E5831E48A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4694" y="1219022"/>
            <a:ext cx="4181467" cy="3305553"/>
          </a:xfrm>
          <a:prstGeom prst="rect">
            <a:avLst/>
          </a:prstGeom>
        </p:spPr>
      </p:pic>
      <p:sp>
        <p:nvSpPr>
          <p:cNvPr id="11" name="TextBox 10">
            <a:extLst>
              <a:ext uri="{FF2B5EF4-FFF2-40B4-BE49-F238E27FC236}">
                <a16:creationId xmlns:a16="http://schemas.microsoft.com/office/drawing/2014/main" id="{BCFCB600-A035-4580-A195-BA4DC7D0BD0E}"/>
              </a:ext>
            </a:extLst>
          </p:cNvPr>
          <p:cNvSpPr txBox="1"/>
          <p:nvPr/>
        </p:nvSpPr>
        <p:spPr>
          <a:xfrm>
            <a:off x="659566" y="4524575"/>
            <a:ext cx="3986595" cy="230832"/>
          </a:xfrm>
          <a:prstGeom prst="rect">
            <a:avLst/>
          </a:prstGeom>
          <a:noFill/>
        </p:spPr>
        <p:txBody>
          <a:bodyPr wrap="square" rtlCol="0">
            <a:spAutoFit/>
          </a:bodyPr>
          <a:lstStyle/>
          <a:p>
            <a:r>
              <a:rPr lang="en-US" sz="900">
                <a:hlinkClick r:id="rId3" tooltip="https://opensource.com/article/18/11/top-tech-recruiting-mistakes-avoid"/>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458191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236B9-1A28-ACE9-16DA-CE1F3255E18F}"/>
              </a:ext>
            </a:extLst>
          </p:cNvPr>
          <p:cNvSpPr>
            <a:spLocks noGrp="1"/>
          </p:cNvSpPr>
          <p:nvPr>
            <p:ph type="title"/>
          </p:nvPr>
        </p:nvSpPr>
        <p:spPr>
          <a:xfrm>
            <a:off x="1394085" y="170691"/>
            <a:ext cx="7959776" cy="632172"/>
          </a:xfrm>
        </p:spPr>
        <p:txBody>
          <a:bodyPr>
            <a:normAutofit fontScale="90000"/>
          </a:bodyPr>
          <a:lstStyle/>
          <a:p>
            <a:pPr algn="ctr"/>
            <a:r>
              <a:rPr lang="en-US" sz="3600" dirty="0"/>
              <a:t>Motivational Interviewing</a:t>
            </a:r>
          </a:p>
        </p:txBody>
      </p:sp>
      <p:pic>
        <p:nvPicPr>
          <p:cNvPr id="11" name="Picture 10" descr="Text&#10;&#10;Description automatically generated">
            <a:extLst>
              <a:ext uri="{FF2B5EF4-FFF2-40B4-BE49-F238E27FC236}">
                <a16:creationId xmlns:a16="http://schemas.microsoft.com/office/drawing/2014/main" id="{03788D42-E257-3F8B-BEED-DE5941181B47}"/>
              </a:ext>
            </a:extLst>
          </p:cNvPr>
          <p:cNvPicPr>
            <a:picLocks noChangeAspect="1"/>
          </p:cNvPicPr>
          <p:nvPr/>
        </p:nvPicPr>
        <p:blipFill rotWithShape="1">
          <a:blip r:embed="rId2"/>
          <a:srcRect b="6270"/>
          <a:stretch/>
        </p:blipFill>
        <p:spPr>
          <a:xfrm>
            <a:off x="1520564" y="963899"/>
            <a:ext cx="8191500" cy="4930202"/>
          </a:xfrm>
          <a:prstGeom prst="rect">
            <a:avLst/>
          </a:prstGeom>
        </p:spPr>
      </p:pic>
    </p:spTree>
    <p:extLst>
      <p:ext uri="{BB962C8B-B14F-4D97-AF65-F5344CB8AC3E}">
        <p14:creationId xmlns:p14="http://schemas.microsoft.com/office/powerpoint/2010/main" val="325104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6759181-913D-B156-F5D5-686166C10F0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214"/>
          <a:stretch/>
        </p:blipFill>
        <p:spPr bwMode="auto">
          <a:xfrm>
            <a:off x="1768840" y="119922"/>
            <a:ext cx="7315200" cy="608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907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9" name="Straight Connector 48">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C392F9B3-8E17-F396-7F12-5F5CF277B642}"/>
              </a:ext>
            </a:extLst>
          </p:cNvPr>
          <p:cNvSpPr>
            <a:spLocks noGrp="1"/>
          </p:cNvSpPr>
          <p:nvPr>
            <p:ph type="title"/>
          </p:nvPr>
        </p:nvSpPr>
        <p:spPr>
          <a:xfrm>
            <a:off x="5394961" y="230189"/>
            <a:ext cx="3847610" cy="1320800"/>
          </a:xfrm>
        </p:spPr>
        <p:txBody>
          <a:bodyPr vert="horz" lIns="91440" tIns="45720" rIns="91440" bIns="45720" rtlCol="0" anchor="t">
            <a:normAutofit/>
          </a:bodyPr>
          <a:lstStyle/>
          <a:p>
            <a:r>
              <a:rPr lang="en-US" sz="3600" dirty="0">
                <a:solidFill>
                  <a:schemeClr val="accent1"/>
                </a:solidFill>
              </a:rPr>
              <a:t>Conversation Starters</a:t>
            </a:r>
          </a:p>
        </p:txBody>
      </p:sp>
      <p:sp>
        <p:nvSpPr>
          <p:cNvPr id="4" name="Text Placeholder 3">
            <a:extLst>
              <a:ext uri="{FF2B5EF4-FFF2-40B4-BE49-F238E27FC236}">
                <a16:creationId xmlns:a16="http://schemas.microsoft.com/office/drawing/2014/main" id="{A894D4FB-D593-00EB-5992-0DACA46B5648}"/>
              </a:ext>
            </a:extLst>
          </p:cNvPr>
          <p:cNvSpPr>
            <a:spLocks noGrp="1"/>
          </p:cNvSpPr>
          <p:nvPr>
            <p:ph type="body" sz="half" idx="2"/>
          </p:nvPr>
        </p:nvSpPr>
        <p:spPr>
          <a:xfrm>
            <a:off x="5131427" y="1546091"/>
            <a:ext cx="4064439" cy="4697411"/>
          </a:xfrm>
        </p:spPr>
        <p:txBody>
          <a:bodyPr vert="horz" lIns="91440" tIns="45720" rIns="91440" bIns="45720" rtlCol="0">
            <a:noAutofit/>
          </a:bodyPr>
          <a:lstStyle/>
          <a:p>
            <a:pPr>
              <a:buFont typeface="Wingdings 3" charset="2"/>
              <a:buChar char=""/>
            </a:pPr>
            <a:r>
              <a:rPr lang="en-US" sz="2000" b="0" i="0" dirty="0">
                <a:effectLst/>
              </a:rPr>
              <a:t>It is natural to feel stress, anxiety, grief, and worry during traumatic events. </a:t>
            </a:r>
            <a:r>
              <a:rPr lang="en-US" sz="2000" dirty="0"/>
              <a:t>Is it okay if</a:t>
            </a:r>
            <a:r>
              <a:rPr lang="en-US" sz="2000" b="0" i="0" dirty="0">
                <a:effectLst/>
              </a:rPr>
              <a:t> we talk about the questions that you answered yes too?</a:t>
            </a:r>
          </a:p>
          <a:p>
            <a:pPr>
              <a:buFont typeface="Wingdings 3" charset="2"/>
              <a:buChar char=""/>
            </a:pPr>
            <a:r>
              <a:rPr lang="en-US" sz="2000" b="0" i="0" dirty="0">
                <a:effectLst/>
              </a:rPr>
              <a:t>After a traumatic event, people may have strong and lingering reactions. </a:t>
            </a:r>
            <a:r>
              <a:rPr lang="en-US" sz="2000" dirty="0"/>
              <a:t>How does your family manage stress?</a:t>
            </a:r>
          </a:p>
          <a:p>
            <a:pPr>
              <a:buFont typeface="Wingdings 3" charset="2"/>
              <a:buChar char=""/>
            </a:pPr>
            <a:r>
              <a:rPr lang="en-US" sz="2000" dirty="0"/>
              <a:t>Has stress ever impacted your mental or physical health, if so how?</a:t>
            </a:r>
          </a:p>
          <a:p>
            <a:pPr>
              <a:buFont typeface="Wingdings 3" charset="2"/>
              <a:buChar char=""/>
            </a:pPr>
            <a:r>
              <a:rPr lang="en-US" sz="2000" dirty="0"/>
              <a:t>How do you manage your day-to-day stress?</a:t>
            </a:r>
          </a:p>
        </p:txBody>
      </p:sp>
      <p:pic>
        <p:nvPicPr>
          <p:cNvPr id="9" name="Picture 8" descr="Logo, icon&#10;&#10;Description automatically generated">
            <a:extLst>
              <a:ext uri="{FF2B5EF4-FFF2-40B4-BE49-F238E27FC236}">
                <a16:creationId xmlns:a16="http://schemas.microsoft.com/office/drawing/2014/main" id="{1C33B7F2-F826-4F6A-3C1D-0BE475972E8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65" r="10765"/>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60" name="Isosceles Triangle 5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extBox 9">
            <a:extLst>
              <a:ext uri="{FF2B5EF4-FFF2-40B4-BE49-F238E27FC236}">
                <a16:creationId xmlns:a16="http://schemas.microsoft.com/office/drawing/2014/main" id="{6754DA62-5F8C-4B0E-1382-9CE7CBF314EF}"/>
              </a:ext>
            </a:extLst>
          </p:cNvPr>
          <p:cNvSpPr txBox="1"/>
          <p:nvPr/>
        </p:nvSpPr>
        <p:spPr>
          <a:xfrm>
            <a:off x="9530695" y="6657945"/>
            <a:ext cx="266130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privytrifles.co.in/2016/05/in-conversation-manan-kapoor.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926527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6" name="Rectangle 55">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Close-up of a person using a mobile phone">
            <a:extLst>
              <a:ext uri="{FF2B5EF4-FFF2-40B4-BE49-F238E27FC236}">
                <a16:creationId xmlns:a16="http://schemas.microsoft.com/office/drawing/2014/main" id="{BA0B4E57-42C8-42FD-9D54-52E1D3777FDF}"/>
              </a:ext>
            </a:extLst>
          </p:cNvPr>
          <p:cNvPicPr>
            <a:picLocks noGrp="1" noChangeAspect="1"/>
          </p:cNvPicPr>
          <p:nvPr>
            <p:ph idx="1"/>
          </p:nvPr>
        </p:nvPicPr>
        <p:blipFill rotWithShape="1">
          <a:blip r:embed="rId2">
            <a:duotone>
              <a:prstClr val="black"/>
              <a:schemeClr val="tx2">
                <a:tint val="45000"/>
                <a:satMod val="400000"/>
              </a:schemeClr>
            </a:duotone>
            <a:alphaModFix amt="40000"/>
          </a:blip>
          <a:srcRect t="7865" b="7865"/>
          <a:stretch/>
        </p:blipFill>
        <p:spPr>
          <a:xfrm>
            <a:off x="114321" y="-110061"/>
            <a:ext cx="12191980" cy="6857990"/>
          </a:xfrm>
          <a:prstGeom prst="rect">
            <a:avLst/>
          </a:prstGeom>
        </p:spPr>
      </p:pic>
      <p:sp>
        <p:nvSpPr>
          <p:cNvPr id="2" name="Title 1">
            <a:extLst>
              <a:ext uri="{FF2B5EF4-FFF2-40B4-BE49-F238E27FC236}">
                <a16:creationId xmlns:a16="http://schemas.microsoft.com/office/drawing/2014/main" id="{48BE1BD3-4AFD-4E71-806E-FBD2A10915A9}"/>
              </a:ext>
            </a:extLst>
          </p:cNvPr>
          <p:cNvSpPr>
            <a:spLocks noGrp="1"/>
          </p:cNvSpPr>
          <p:nvPr>
            <p:ph type="title"/>
          </p:nvPr>
        </p:nvSpPr>
        <p:spPr>
          <a:xfrm>
            <a:off x="2567722" y="419895"/>
            <a:ext cx="6921419" cy="1320800"/>
          </a:xfrm>
        </p:spPr>
        <p:txBody>
          <a:bodyPr vert="horz" lIns="91440" tIns="45720" rIns="91440" bIns="45720" rtlCol="0" anchor="t">
            <a:normAutofit/>
          </a:bodyPr>
          <a:lstStyle/>
          <a:p>
            <a:pPr algn="ctr"/>
            <a:r>
              <a:rPr lang="en-US" sz="3600" dirty="0">
                <a:solidFill>
                  <a:schemeClr val="accent1"/>
                </a:solidFill>
              </a:rPr>
              <a:t>What do you need to know as medical providers?</a:t>
            </a:r>
          </a:p>
        </p:txBody>
      </p:sp>
      <p:sp>
        <p:nvSpPr>
          <p:cNvPr id="4" name="Text Placeholder 3">
            <a:extLst>
              <a:ext uri="{FF2B5EF4-FFF2-40B4-BE49-F238E27FC236}">
                <a16:creationId xmlns:a16="http://schemas.microsoft.com/office/drawing/2014/main" id="{71348C98-0830-4B2B-8844-B00C0EC90069}"/>
              </a:ext>
            </a:extLst>
          </p:cNvPr>
          <p:cNvSpPr>
            <a:spLocks noGrp="1"/>
          </p:cNvSpPr>
          <p:nvPr>
            <p:ph type="body" sz="half" idx="2"/>
          </p:nvPr>
        </p:nvSpPr>
        <p:spPr>
          <a:xfrm>
            <a:off x="601757" y="1850756"/>
            <a:ext cx="11178911" cy="4190606"/>
          </a:xfrm>
        </p:spPr>
        <p:txBody>
          <a:bodyPr vert="horz" lIns="91440" tIns="45720" rIns="91440" bIns="45720" rtlCol="0">
            <a:normAutofit/>
          </a:bodyPr>
          <a:lstStyle/>
          <a:p>
            <a:pPr>
              <a:buFont typeface="Wingdings 3" charset="2"/>
              <a:buChar char=""/>
            </a:pPr>
            <a:endParaRPr lang="en-US" sz="1800" dirty="0">
              <a:solidFill>
                <a:srgbClr val="FFFFFF"/>
              </a:solidFill>
            </a:endParaRPr>
          </a:p>
        </p:txBody>
      </p:sp>
    </p:spTree>
    <p:extLst>
      <p:ext uri="{BB962C8B-B14F-4D97-AF65-F5344CB8AC3E}">
        <p14:creationId xmlns:p14="http://schemas.microsoft.com/office/powerpoint/2010/main" val="238610487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Title 3"/>
          <p:cNvSpPr>
            <a:spLocks noGrp="1"/>
          </p:cNvSpPr>
          <p:nvPr>
            <p:ph type="title"/>
          </p:nvPr>
        </p:nvSpPr>
        <p:spPr>
          <a:xfrm>
            <a:off x="985969" y="4473227"/>
            <a:ext cx="8288032" cy="1096648"/>
          </a:xfrm>
        </p:spPr>
        <p:txBody>
          <a:bodyPr vert="horz" lIns="91440" tIns="45720" rIns="91440" bIns="45720" rtlCol="0" anchor="b">
            <a:normAutofit/>
          </a:bodyPr>
          <a:lstStyle/>
          <a:p>
            <a:r>
              <a:rPr lang="en-US" sz="4800">
                <a:solidFill>
                  <a:schemeClr val="accent1"/>
                </a:solidFill>
              </a:rPr>
              <a:t>Questions?</a:t>
            </a:r>
          </a:p>
        </p:txBody>
      </p:sp>
      <p:pic>
        <p:nvPicPr>
          <p:cNvPr id="6" name="Content Placeholder 5" descr="Question mark 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052" b="21236"/>
          <a:stretch/>
        </p:blipFill>
        <p:spPr>
          <a:xfrm>
            <a:off x="1811341" y="1023486"/>
            <a:ext cx="7339885" cy="3219179"/>
          </a:xfrm>
          <a:prstGeom prst="rect">
            <a:avLst/>
          </a:prstGeom>
        </p:spPr>
      </p:pic>
    </p:spTree>
    <p:extLst>
      <p:ext uri="{BB962C8B-B14F-4D97-AF65-F5344CB8AC3E}">
        <p14:creationId xmlns:p14="http://schemas.microsoft.com/office/powerpoint/2010/main" val="1164636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85DC0BD1-C488-4677-BBE0-5BE99B4639A7}"/>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sz="3600" dirty="0">
                <a:solidFill>
                  <a:schemeClr val="accent1"/>
                </a:solidFill>
              </a:rPr>
              <a:t>Peach Tree Healthcare:</a:t>
            </a:r>
          </a:p>
        </p:txBody>
      </p:sp>
      <p:pic>
        <p:nvPicPr>
          <p:cNvPr id="6" name="Content Placeholder 5" descr="A picture containing diagram&#10;&#10;Description automatically generated">
            <a:extLst>
              <a:ext uri="{FF2B5EF4-FFF2-40B4-BE49-F238E27FC236}">
                <a16:creationId xmlns:a16="http://schemas.microsoft.com/office/drawing/2014/main" id="{66EDFAF2-FD97-4468-BE4C-7835ABE6DCEF}"/>
              </a:ext>
            </a:extLst>
          </p:cNvPr>
          <p:cNvPicPr>
            <a:picLocks noGrp="1" noChangeAspect="1"/>
          </p:cNvPicPr>
          <p:nvPr>
            <p:ph idx="1"/>
          </p:nvPr>
        </p:nvPicPr>
        <p:blipFill>
          <a:blip r:embed="rId2"/>
          <a:stretch>
            <a:fillRect/>
          </a:stretch>
        </p:blipFill>
        <p:spPr>
          <a:xfrm>
            <a:off x="817474" y="2159331"/>
            <a:ext cx="5283289" cy="3262430"/>
          </a:xfrm>
          <a:prstGeom prst="rect">
            <a:avLst/>
          </a:prstGeom>
        </p:spPr>
      </p:pic>
      <p:sp>
        <p:nvSpPr>
          <p:cNvPr id="4" name="Text Placeholder 3">
            <a:extLst>
              <a:ext uri="{FF2B5EF4-FFF2-40B4-BE49-F238E27FC236}">
                <a16:creationId xmlns:a16="http://schemas.microsoft.com/office/drawing/2014/main" id="{678C6645-423B-4346-BC37-233F2D444510}"/>
              </a:ext>
            </a:extLst>
          </p:cNvPr>
          <p:cNvSpPr>
            <a:spLocks noGrp="1"/>
          </p:cNvSpPr>
          <p:nvPr>
            <p:ph type="body" sz="half" idx="2"/>
          </p:nvPr>
        </p:nvSpPr>
        <p:spPr>
          <a:xfrm>
            <a:off x="6416039" y="2160589"/>
            <a:ext cx="3411355" cy="3880773"/>
          </a:xfrm>
        </p:spPr>
        <p:txBody>
          <a:bodyPr vert="horz" lIns="91440" tIns="45720" rIns="91440" bIns="45720" rtlCol="0">
            <a:normAutofit/>
          </a:bodyPr>
          <a:lstStyle/>
          <a:p>
            <a:pPr>
              <a:buFont typeface="Wingdings 3" charset="2"/>
              <a:buChar char=""/>
            </a:pPr>
            <a:r>
              <a:rPr lang="en-US" sz="1500" dirty="0"/>
              <a:t>We are a Federally Qualified Health Center (FQHC).  We serve 4 counties in Northern California; Sacramento County, Yuba County, Sutter County, and Butte County.</a:t>
            </a:r>
          </a:p>
          <a:p>
            <a:pPr>
              <a:buFont typeface="Wingdings 3" charset="2"/>
              <a:buChar char=""/>
            </a:pPr>
            <a:r>
              <a:rPr lang="en-US" sz="1500" dirty="0"/>
              <a:t>We see approximately 40,000 unique patients annually.</a:t>
            </a:r>
          </a:p>
          <a:p>
            <a:pPr>
              <a:buFont typeface="Wingdings 3" charset="2"/>
              <a:buChar char=""/>
            </a:pPr>
            <a:r>
              <a:rPr lang="en-US" sz="1500" dirty="0"/>
              <a:t>We provide Primary Care, Pediatrics, Women’s Health, Vision Services, Dental Services, Behavioral Health, Substance Use Treatment, Podiatry, &amp; Acupuncture. </a:t>
            </a:r>
          </a:p>
          <a:p>
            <a:pPr>
              <a:buFont typeface="Wingdings 3" charset="2"/>
              <a:buChar char=""/>
            </a:pPr>
            <a:endParaRPr lang="en-US" sz="1500" dirty="0"/>
          </a:p>
        </p:txBody>
      </p:sp>
    </p:spTree>
    <p:extLst>
      <p:ext uri="{BB962C8B-B14F-4D97-AF65-F5344CB8AC3E}">
        <p14:creationId xmlns:p14="http://schemas.microsoft.com/office/powerpoint/2010/main" val="295231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33F6BF5-932A-4110-BFE6-770C7E32E15E}"/>
              </a:ext>
            </a:extLst>
          </p:cNvPr>
          <p:cNvSpPr>
            <a:spLocks noGrp="1"/>
          </p:cNvSpPr>
          <p:nvPr>
            <p:ph type="title"/>
          </p:nvPr>
        </p:nvSpPr>
        <p:spPr>
          <a:xfrm>
            <a:off x="7181723" y="609600"/>
            <a:ext cx="4512989" cy="2227730"/>
          </a:xfrm>
        </p:spPr>
        <p:txBody>
          <a:bodyPr anchor="ctr">
            <a:normAutofit/>
          </a:bodyPr>
          <a:lstStyle/>
          <a:p>
            <a:r>
              <a:rPr lang="en-US" dirty="0">
                <a:solidFill>
                  <a:srgbClr val="FFFFFF"/>
                </a:solidFill>
              </a:rPr>
              <a:t>Contact Information	</a:t>
            </a:r>
          </a:p>
        </p:txBody>
      </p:sp>
      <p:pic>
        <p:nvPicPr>
          <p:cNvPr id="5" name="Picture 4" descr="Icon&#10;&#10;Description automatically generated">
            <a:extLst>
              <a:ext uri="{FF2B5EF4-FFF2-40B4-BE49-F238E27FC236}">
                <a16:creationId xmlns:a16="http://schemas.microsoft.com/office/drawing/2014/main" id="{1A9CDCB4-0169-4C38-84A3-77D1AC3F968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34760" y="1880503"/>
            <a:ext cx="2670507" cy="2670507"/>
          </a:xfrm>
          <a:prstGeom prst="rect">
            <a:avLst/>
          </a:prstGeom>
        </p:spPr>
      </p:pic>
      <p:sp>
        <p:nvSpPr>
          <p:cNvPr id="3" name="Content Placeholder 2">
            <a:extLst>
              <a:ext uri="{FF2B5EF4-FFF2-40B4-BE49-F238E27FC236}">
                <a16:creationId xmlns:a16="http://schemas.microsoft.com/office/drawing/2014/main" id="{1A5720FA-75C7-4978-A947-D15201AA07EF}"/>
              </a:ext>
            </a:extLst>
          </p:cNvPr>
          <p:cNvSpPr>
            <a:spLocks noGrp="1"/>
          </p:cNvSpPr>
          <p:nvPr>
            <p:ph idx="1"/>
          </p:nvPr>
        </p:nvSpPr>
        <p:spPr>
          <a:xfrm>
            <a:off x="6998329" y="2335794"/>
            <a:ext cx="5052500" cy="3819473"/>
          </a:xfrm>
        </p:spPr>
        <p:txBody>
          <a:bodyPr anchor="t">
            <a:normAutofit/>
          </a:bodyPr>
          <a:lstStyle/>
          <a:p>
            <a:pPr marL="0" indent="0" algn="ctr">
              <a:buNone/>
            </a:pPr>
            <a:r>
              <a:rPr lang="en-US" sz="2400" dirty="0">
                <a:solidFill>
                  <a:srgbClr val="FFFFFF"/>
                </a:solidFill>
              </a:rPr>
              <a:t>Email Us </a:t>
            </a:r>
          </a:p>
          <a:p>
            <a:pPr marL="0" indent="0">
              <a:buNone/>
            </a:pPr>
            <a:r>
              <a:rPr lang="en-US" sz="2400" dirty="0">
                <a:solidFill>
                  <a:srgbClr val="FFFFFF"/>
                </a:solidFill>
              </a:rPr>
              <a:t>Meredith:</a:t>
            </a:r>
          </a:p>
          <a:p>
            <a:pPr marL="0" indent="0">
              <a:buNone/>
            </a:pPr>
            <a:r>
              <a:rPr lang="en-US" sz="2400" dirty="0">
                <a:solidFill>
                  <a:srgbClr val="FFFFFF"/>
                </a:solidFill>
                <a:highlight>
                  <a:srgbClr val="FFFF00"/>
                </a:highlight>
                <a:hlinkClick r:id="rId4"/>
              </a:rPr>
              <a:t>Meredith.Evans@pickpeach.org</a:t>
            </a:r>
            <a:r>
              <a:rPr lang="en-US" sz="2400" dirty="0">
                <a:solidFill>
                  <a:srgbClr val="FFFFFF"/>
                </a:solidFill>
                <a:highlight>
                  <a:srgbClr val="FFFF00"/>
                </a:highlight>
              </a:rPr>
              <a:t> </a:t>
            </a:r>
          </a:p>
          <a:p>
            <a:pPr marL="0" indent="0">
              <a:buNone/>
            </a:pPr>
            <a:r>
              <a:rPr lang="en-US" sz="2400" dirty="0">
                <a:solidFill>
                  <a:srgbClr val="FFFFFF"/>
                </a:solidFill>
              </a:rPr>
              <a:t>Camesha: </a:t>
            </a:r>
          </a:p>
          <a:p>
            <a:pPr marL="0" indent="0">
              <a:buNone/>
            </a:pPr>
            <a:r>
              <a:rPr lang="en-US" sz="2400" dirty="0">
                <a:solidFill>
                  <a:srgbClr val="FFFFFF"/>
                </a:solidFill>
                <a:highlight>
                  <a:srgbClr val="FFFF00"/>
                </a:highlight>
                <a:hlinkClick r:id="rId5"/>
              </a:rPr>
              <a:t>Charper@pickpeach.org</a:t>
            </a:r>
            <a:endParaRPr lang="en-US" sz="2400" dirty="0">
              <a:solidFill>
                <a:srgbClr val="FFFFFF"/>
              </a:solidFill>
              <a:highlight>
                <a:srgbClr val="FFFF00"/>
              </a:highlight>
            </a:endParaRPr>
          </a:p>
          <a:p>
            <a:endParaRPr lang="en-US" dirty="0">
              <a:solidFill>
                <a:srgbClr val="FFFFFF"/>
              </a:solidFill>
            </a:endParaRPr>
          </a:p>
        </p:txBody>
      </p:sp>
      <p:pic>
        <p:nvPicPr>
          <p:cNvPr id="6" name="Picture 5" descr="A picture containing logo&#10;&#10;Description automatically generated">
            <a:extLst>
              <a:ext uri="{FF2B5EF4-FFF2-40B4-BE49-F238E27FC236}">
                <a16:creationId xmlns:a16="http://schemas.microsoft.com/office/drawing/2014/main" id="{53B0E848-83CF-6B4D-1712-3E68EB1E7A9E}"/>
              </a:ext>
            </a:extLst>
          </p:cNvPr>
          <p:cNvPicPr>
            <a:picLocks noChangeAspect="1"/>
          </p:cNvPicPr>
          <p:nvPr/>
        </p:nvPicPr>
        <p:blipFill>
          <a:blip r:embed="rId6"/>
          <a:stretch>
            <a:fillRect/>
          </a:stretch>
        </p:blipFill>
        <p:spPr>
          <a:xfrm>
            <a:off x="3641291" y="2731743"/>
            <a:ext cx="1004196" cy="1055257"/>
          </a:xfrm>
          <a:prstGeom prst="rect">
            <a:avLst/>
          </a:prstGeom>
        </p:spPr>
      </p:pic>
    </p:spTree>
    <p:extLst>
      <p:ext uri="{BB962C8B-B14F-4D97-AF65-F5344CB8AC3E}">
        <p14:creationId xmlns:p14="http://schemas.microsoft.com/office/powerpoint/2010/main" val="1186039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EA14-E55E-4385-A7EB-E05AABC895CB}"/>
              </a:ext>
            </a:extLst>
          </p:cNvPr>
          <p:cNvSpPr>
            <a:spLocks noGrp="1"/>
          </p:cNvSpPr>
          <p:nvPr>
            <p:ph type="title"/>
          </p:nvPr>
        </p:nvSpPr>
        <p:spPr>
          <a:xfrm>
            <a:off x="1917658" y="216325"/>
            <a:ext cx="8596668" cy="1320800"/>
          </a:xfrm>
        </p:spPr>
        <p:txBody>
          <a:bodyPr/>
          <a:lstStyle/>
          <a:p>
            <a:r>
              <a:rPr lang="en-US" dirty="0"/>
              <a:t>Behavioral Health at Peach Tree</a:t>
            </a:r>
          </a:p>
        </p:txBody>
      </p:sp>
      <p:sp>
        <p:nvSpPr>
          <p:cNvPr id="6" name="Text Placeholder 5">
            <a:extLst>
              <a:ext uri="{FF2B5EF4-FFF2-40B4-BE49-F238E27FC236}">
                <a16:creationId xmlns:a16="http://schemas.microsoft.com/office/drawing/2014/main" id="{24B97EDD-0EAE-4690-8EF0-522F862421C4}"/>
              </a:ext>
            </a:extLst>
          </p:cNvPr>
          <p:cNvSpPr>
            <a:spLocks noGrp="1"/>
          </p:cNvSpPr>
          <p:nvPr>
            <p:ph type="body" idx="1"/>
          </p:nvPr>
        </p:nvSpPr>
        <p:spPr>
          <a:xfrm>
            <a:off x="938296" y="1537125"/>
            <a:ext cx="4185623" cy="576262"/>
          </a:xfrm>
        </p:spPr>
        <p:txBody>
          <a:bodyPr/>
          <a:lstStyle/>
          <a:p>
            <a:r>
              <a:rPr lang="en-US" dirty="0">
                <a:solidFill>
                  <a:srgbClr val="F26729"/>
                </a:solidFill>
              </a:rPr>
              <a:t>Basics of our BH Program</a:t>
            </a:r>
          </a:p>
        </p:txBody>
      </p:sp>
      <p:sp>
        <p:nvSpPr>
          <p:cNvPr id="3" name="Content Placeholder 2">
            <a:extLst>
              <a:ext uri="{FF2B5EF4-FFF2-40B4-BE49-F238E27FC236}">
                <a16:creationId xmlns:a16="http://schemas.microsoft.com/office/drawing/2014/main" id="{9B6680AA-AAFB-4A4C-B255-5E764EF3CB14}"/>
              </a:ext>
            </a:extLst>
          </p:cNvPr>
          <p:cNvSpPr>
            <a:spLocks noGrp="1"/>
          </p:cNvSpPr>
          <p:nvPr>
            <p:ph sz="half" idx="2"/>
          </p:nvPr>
        </p:nvSpPr>
        <p:spPr>
          <a:xfrm>
            <a:off x="675745" y="2296373"/>
            <a:ext cx="4517692" cy="3511155"/>
          </a:xfrm>
        </p:spPr>
        <p:txBody>
          <a:bodyPr>
            <a:normAutofit fontScale="77500" lnSpcReduction="20000"/>
          </a:bodyPr>
          <a:lstStyle/>
          <a:p>
            <a:r>
              <a:rPr lang="en-US" dirty="0"/>
              <a:t>Program Started in May of 2019.  Since then, we’ve increased staffing and services for Peach patients.</a:t>
            </a:r>
          </a:p>
          <a:p>
            <a:r>
              <a:rPr lang="en-US" dirty="0"/>
              <a:t>11 Therapists at 7 locations (</a:t>
            </a:r>
            <a:r>
              <a:rPr lang="en-US" i="1" dirty="0"/>
              <a:t>only 10 do ACEs</a:t>
            </a:r>
            <a:r>
              <a:rPr lang="en-US" dirty="0"/>
              <a:t>)</a:t>
            </a:r>
          </a:p>
          <a:p>
            <a:r>
              <a:rPr lang="en-US" dirty="0"/>
              <a:t>2 PMHNP Providers via Telehealth </a:t>
            </a:r>
          </a:p>
          <a:p>
            <a:r>
              <a:rPr lang="en-US" dirty="0"/>
              <a:t>3 Behavioral Health Support Staff </a:t>
            </a:r>
            <a:r>
              <a:rPr lang="en-US" i="1" dirty="0"/>
              <a:t>(Medical Assistants and BH Assistant)</a:t>
            </a:r>
          </a:p>
          <a:p>
            <a:r>
              <a:rPr lang="en-US" dirty="0"/>
              <a:t>1 Patient Navigator for entire organization</a:t>
            </a:r>
          </a:p>
          <a:p>
            <a:r>
              <a:rPr lang="en-US" dirty="0"/>
              <a:t>1 Patient Account Advocate</a:t>
            </a:r>
          </a:p>
          <a:p>
            <a:r>
              <a:rPr lang="en-US" dirty="0"/>
              <a:t>1 Behavioral Health Intake Coordinator</a:t>
            </a:r>
          </a:p>
          <a:p>
            <a:r>
              <a:rPr lang="en-US" dirty="0"/>
              <a:t>1 Complex Care Nurse Manager</a:t>
            </a:r>
          </a:p>
          <a:p>
            <a:r>
              <a:rPr lang="en-US" dirty="0"/>
              <a:t>1 Behavioral Health Program Manager</a:t>
            </a:r>
          </a:p>
          <a:p>
            <a:r>
              <a:rPr lang="en-US" dirty="0"/>
              <a:t>1 Chief Behavioral Health Officer</a:t>
            </a:r>
          </a:p>
          <a:p>
            <a:endParaRPr lang="en-US" dirty="0"/>
          </a:p>
        </p:txBody>
      </p:sp>
      <p:pic>
        <p:nvPicPr>
          <p:cNvPr id="5" name="Picture 4">
            <a:extLst>
              <a:ext uri="{FF2B5EF4-FFF2-40B4-BE49-F238E27FC236}">
                <a16:creationId xmlns:a16="http://schemas.microsoft.com/office/drawing/2014/main" id="{38FAC5DD-8BF8-4146-8BDA-EFE106BAC4FF}"/>
              </a:ext>
            </a:extLst>
          </p:cNvPr>
          <p:cNvPicPr>
            <a:picLocks noChangeAspect="1"/>
          </p:cNvPicPr>
          <p:nvPr/>
        </p:nvPicPr>
        <p:blipFill>
          <a:blip r:embed="rId2"/>
          <a:stretch>
            <a:fillRect/>
          </a:stretch>
        </p:blipFill>
        <p:spPr>
          <a:xfrm>
            <a:off x="5431655" y="2371852"/>
            <a:ext cx="3360198" cy="3360198"/>
          </a:xfrm>
          <a:prstGeom prst="rect">
            <a:avLst/>
          </a:prstGeom>
        </p:spPr>
      </p:pic>
    </p:spTree>
    <p:extLst>
      <p:ext uri="{BB962C8B-B14F-4D97-AF65-F5344CB8AC3E}">
        <p14:creationId xmlns:p14="http://schemas.microsoft.com/office/powerpoint/2010/main" val="1597420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p:cNvSpPr txBox="1">
            <a:spLocks noGrp="1"/>
          </p:cNvSpPr>
          <p:nvPr>
            <p:ph type="title"/>
          </p:nvPr>
        </p:nvSpPr>
        <p:spPr>
          <a:xfrm>
            <a:off x="7347578" y="121233"/>
            <a:ext cx="4512989" cy="1068280"/>
          </a:xfrm>
          <a:prstGeom prst="rect">
            <a:avLst/>
          </a:prstGeom>
        </p:spPr>
        <p:txBody>
          <a:bodyPr rtlCol="0" anchor="ctr">
            <a:normAutofit fontScale="90000"/>
          </a:bodyPr>
          <a:lstStyle/>
          <a:p>
            <a:r>
              <a:rPr lang="en-US" dirty="0">
                <a:solidFill>
                  <a:srgbClr val="FFFFFF"/>
                </a:solidFill>
              </a:rPr>
              <a:t>ACEs/PEARLs </a:t>
            </a:r>
            <a:br>
              <a:rPr lang="en-US" dirty="0">
                <a:solidFill>
                  <a:srgbClr val="FFFFFF"/>
                </a:solidFill>
              </a:rPr>
            </a:br>
            <a:r>
              <a:rPr lang="en-US" dirty="0">
                <a:solidFill>
                  <a:srgbClr val="FFFFFF"/>
                </a:solidFill>
              </a:rPr>
              <a:t>Learning Pilot</a:t>
            </a:r>
          </a:p>
        </p:txBody>
      </p:sp>
      <p:pic>
        <p:nvPicPr>
          <p:cNvPr id="3" name="Picture 2">
            <a:extLst>
              <a:ext uri="{FF2B5EF4-FFF2-40B4-BE49-F238E27FC236}">
                <a16:creationId xmlns:a16="http://schemas.microsoft.com/office/drawing/2014/main" id="{7D09232F-9DC8-4AFD-AB71-8419C58C5998}"/>
              </a:ext>
            </a:extLst>
          </p:cNvPr>
          <p:cNvPicPr>
            <a:picLocks noChangeAspect="1"/>
          </p:cNvPicPr>
          <p:nvPr/>
        </p:nvPicPr>
        <p:blipFill>
          <a:blip r:embed="rId2"/>
          <a:stretch>
            <a:fillRect/>
          </a:stretch>
        </p:blipFill>
        <p:spPr>
          <a:xfrm>
            <a:off x="778818" y="2326774"/>
            <a:ext cx="3856774" cy="2526186"/>
          </a:xfrm>
          <a:prstGeom prst="rect">
            <a:avLst/>
          </a:prstGeom>
        </p:spPr>
      </p:pic>
      <p:sp>
        <p:nvSpPr>
          <p:cNvPr id="5" name="Subtitle 2"/>
          <p:cNvSpPr>
            <a:spLocks noGrp="1"/>
          </p:cNvSpPr>
          <p:nvPr>
            <p:ph idx="1"/>
          </p:nvPr>
        </p:nvSpPr>
        <p:spPr>
          <a:xfrm>
            <a:off x="7147753" y="1769426"/>
            <a:ext cx="4712814" cy="4835560"/>
          </a:xfrm>
        </p:spPr>
        <p:txBody>
          <a:bodyPr anchor="t">
            <a:normAutofit/>
          </a:bodyPr>
          <a:lstStyle/>
          <a:p>
            <a:r>
              <a:rPr lang="en-US" dirty="0">
                <a:solidFill>
                  <a:srgbClr val="FFFFFF"/>
                </a:solidFill>
              </a:rPr>
              <a:t>In talking about strategic planning and goals for the fiscal year in 2020, Peach Behavioral Health decided to take on piloting ACES/PEARLS in our clinics.</a:t>
            </a:r>
          </a:p>
          <a:p>
            <a:endParaRPr lang="en-US" dirty="0">
              <a:solidFill>
                <a:srgbClr val="FFFFFF"/>
              </a:solidFill>
            </a:endParaRPr>
          </a:p>
          <a:p>
            <a:r>
              <a:rPr lang="en-US" dirty="0">
                <a:solidFill>
                  <a:srgbClr val="FFFFFF"/>
                </a:solidFill>
              </a:rPr>
              <a:t>We decided to make the goal to be 50% of new patients on the caseload for all full-time individual therapists at Peach Tree.</a:t>
            </a:r>
          </a:p>
          <a:p>
            <a:endParaRPr lang="en-US" dirty="0">
              <a:solidFill>
                <a:srgbClr val="FFFFFF"/>
              </a:solidFill>
            </a:endParaRPr>
          </a:p>
          <a:p>
            <a:r>
              <a:rPr lang="en-US" dirty="0">
                <a:solidFill>
                  <a:srgbClr val="FFFFFF"/>
                </a:solidFill>
              </a:rPr>
              <a:t>We made that decision in April 2020 and soft piloted in July 2020.</a:t>
            </a:r>
          </a:p>
          <a:p>
            <a:endParaRPr lang="en-US" dirty="0">
              <a:solidFill>
                <a:srgbClr val="FFFFFF"/>
              </a:solidFill>
            </a:endParaRPr>
          </a:p>
        </p:txBody>
      </p:sp>
    </p:spTree>
    <p:extLst>
      <p:ext uri="{BB962C8B-B14F-4D97-AF65-F5344CB8AC3E}">
        <p14:creationId xmlns:p14="http://schemas.microsoft.com/office/powerpoint/2010/main" val="64981368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Barriers from pilot</a:t>
            </a:r>
          </a:p>
        </p:txBody>
      </p:sp>
      <p:sp>
        <p:nvSpPr>
          <p:cNvPr id="3" name="Text Placeholder 2"/>
          <p:cNvSpPr>
            <a:spLocks noGrp="1"/>
          </p:cNvSpPr>
          <p:nvPr>
            <p:ph type="body" idx="1"/>
          </p:nvPr>
        </p:nvSpPr>
        <p:spPr/>
        <p:txBody>
          <a:bodyPr/>
          <a:lstStyle/>
          <a:p>
            <a:r>
              <a:rPr lang="en-US" u="sng" dirty="0"/>
              <a:t>Technology</a:t>
            </a:r>
          </a:p>
        </p:txBody>
      </p:sp>
      <p:sp>
        <p:nvSpPr>
          <p:cNvPr id="7" name="Text Placeholder 6"/>
          <p:cNvSpPr>
            <a:spLocks noGrp="1"/>
          </p:cNvSpPr>
          <p:nvPr>
            <p:ph type="body" sz="quarter" idx="3"/>
          </p:nvPr>
        </p:nvSpPr>
        <p:spPr>
          <a:xfrm>
            <a:off x="7089057" y="2160983"/>
            <a:ext cx="2184943" cy="576262"/>
          </a:xfrm>
        </p:spPr>
        <p:txBody>
          <a:bodyPr/>
          <a:lstStyle/>
          <a:p>
            <a:r>
              <a:rPr lang="en-US" u="sng" dirty="0"/>
              <a:t>Clinical</a:t>
            </a:r>
          </a:p>
        </p:txBody>
      </p:sp>
      <p:sp>
        <p:nvSpPr>
          <p:cNvPr id="6" name="Content Placeholder 5">
            <a:extLst>
              <a:ext uri="{FF2B5EF4-FFF2-40B4-BE49-F238E27FC236}">
                <a16:creationId xmlns:a16="http://schemas.microsoft.com/office/drawing/2014/main" id="{66350C6C-2AA4-4A11-967C-9480BB8BB358}"/>
              </a:ext>
            </a:extLst>
          </p:cNvPr>
          <p:cNvSpPr>
            <a:spLocks noGrp="1"/>
          </p:cNvSpPr>
          <p:nvPr>
            <p:ph sz="quarter" idx="4"/>
          </p:nvPr>
        </p:nvSpPr>
        <p:spPr/>
        <p:txBody>
          <a:bodyPr>
            <a:normAutofit/>
          </a:bodyPr>
          <a:lstStyle/>
          <a:p>
            <a:r>
              <a:rPr lang="en-US" dirty="0"/>
              <a:t>Patients only get 30 minutes for therapy, so the screener has to be the focus of an entire session and patients often don’t want to give up that time.</a:t>
            </a:r>
          </a:p>
          <a:p>
            <a:r>
              <a:rPr lang="en-US" dirty="0"/>
              <a:t>Medical staff aren’t really a part of the process at this time, unless they’re aware of ACEs/PEARLs (some of our Pediatricians are aware and appreciate the information).</a:t>
            </a:r>
          </a:p>
        </p:txBody>
      </p:sp>
      <p:sp>
        <p:nvSpPr>
          <p:cNvPr id="11" name="Content Placeholder 10">
            <a:extLst>
              <a:ext uri="{FF2B5EF4-FFF2-40B4-BE49-F238E27FC236}">
                <a16:creationId xmlns:a16="http://schemas.microsoft.com/office/drawing/2014/main" id="{52834157-89AF-4784-A0E1-5FFFC361FACA}"/>
              </a:ext>
            </a:extLst>
          </p:cNvPr>
          <p:cNvSpPr>
            <a:spLocks noGrp="1"/>
          </p:cNvSpPr>
          <p:nvPr>
            <p:ph sz="half" idx="2"/>
          </p:nvPr>
        </p:nvSpPr>
        <p:spPr/>
        <p:txBody>
          <a:bodyPr>
            <a:normAutofit/>
          </a:bodyPr>
          <a:lstStyle/>
          <a:p>
            <a:r>
              <a:rPr lang="en-US" dirty="0"/>
              <a:t>The ACEs screener tool that was on the ACES AWARE site was not the same ACEs screener tool that was in our EMR (</a:t>
            </a:r>
            <a:r>
              <a:rPr lang="en-US" dirty="0" err="1"/>
              <a:t>NextGEN</a:t>
            </a:r>
            <a:r>
              <a:rPr lang="en-US" dirty="0"/>
              <a:t>).</a:t>
            </a:r>
            <a:endParaRPr lang="en-US" dirty="0">
              <a:highlight>
                <a:srgbClr val="FFFF00"/>
              </a:highlight>
            </a:endParaRPr>
          </a:p>
          <a:p>
            <a:r>
              <a:rPr lang="en-US" dirty="0"/>
              <a:t>PEARLs wasn’t in our EMR, staff had to do it on paper.</a:t>
            </a:r>
          </a:p>
          <a:p>
            <a:r>
              <a:rPr lang="en-US" dirty="0"/>
              <a:t>Due to PEARLs being on paper, it has been a reporting/data collection pain point.</a:t>
            </a:r>
          </a:p>
        </p:txBody>
      </p:sp>
      <p:pic>
        <p:nvPicPr>
          <p:cNvPr id="12" name="Picture 11">
            <a:extLst>
              <a:ext uri="{FF2B5EF4-FFF2-40B4-BE49-F238E27FC236}">
                <a16:creationId xmlns:a16="http://schemas.microsoft.com/office/drawing/2014/main" id="{FE9F3485-FB61-48B6-976E-42FCADEF36BE}"/>
              </a:ext>
            </a:extLst>
          </p:cNvPr>
          <p:cNvPicPr>
            <a:picLocks noChangeAspect="1"/>
          </p:cNvPicPr>
          <p:nvPr/>
        </p:nvPicPr>
        <p:blipFill>
          <a:blip r:embed="rId2"/>
          <a:stretch>
            <a:fillRect/>
          </a:stretch>
        </p:blipFill>
        <p:spPr>
          <a:xfrm>
            <a:off x="5088384" y="214900"/>
            <a:ext cx="3352059" cy="1657952"/>
          </a:xfrm>
          <a:prstGeom prst="rect">
            <a:avLst/>
          </a:prstGeom>
        </p:spPr>
      </p:pic>
    </p:spTree>
    <p:extLst>
      <p:ext uri="{BB962C8B-B14F-4D97-AF65-F5344CB8AC3E}">
        <p14:creationId xmlns:p14="http://schemas.microsoft.com/office/powerpoint/2010/main" val="3654904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COVID Impacts</a:t>
            </a:r>
          </a:p>
        </p:txBody>
      </p:sp>
      <p:sp>
        <p:nvSpPr>
          <p:cNvPr id="3" name="Content Placeholder 2"/>
          <p:cNvSpPr>
            <a:spLocks noGrp="1"/>
          </p:cNvSpPr>
          <p:nvPr>
            <p:ph sz="half" idx="1"/>
          </p:nvPr>
        </p:nvSpPr>
        <p:spPr/>
        <p:txBody>
          <a:bodyPr>
            <a:normAutofit lnSpcReduction="10000"/>
          </a:bodyPr>
          <a:lstStyle/>
          <a:p>
            <a:pPr marL="0" indent="0">
              <a:buNone/>
            </a:pPr>
            <a:r>
              <a:rPr lang="en-US" u="sng" dirty="0"/>
              <a:t>POSITIVES:</a:t>
            </a:r>
          </a:p>
          <a:p>
            <a:r>
              <a:rPr lang="en-US" dirty="0"/>
              <a:t>We saw an increase of demand for Behavioral Health services</a:t>
            </a:r>
          </a:p>
          <a:p>
            <a:r>
              <a:rPr lang="en-US" dirty="0"/>
              <a:t>We were able to start providing virtual visits and telephone therapy to patients</a:t>
            </a:r>
          </a:p>
          <a:p>
            <a:r>
              <a:rPr lang="en-US" dirty="0"/>
              <a:t>We were able to reach patients who had never come into treatment because of transportation, child care, or work restrictions by offering telehealth.</a:t>
            </a:r>
          </a:p>
          <a:p>
            <a:pPr marL="0" indent="0">
              <a:buNone/>
            </a:pPr>
            <a:endParaRPr lang="en-US" dirty="0"/>
          </a:p>
          <a:p>
            <a:pPr marL="0" indent="0">
              <a:buNone/>
            </a:pPr>
            <a:endParaRPr lang="en-US" dirty="0"/>
          </a:p>
          <a:p>
            <a:pPr>
              <a:buFontTx/>
              <a:buChar char="-"/>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D3DAB352-5D9E-4D55-8DC3-740EA7BA938C}"/>
              </a:ext>
            </a:extLst>
          </p:cNvPr>
          <p:cNvSpPr>
            <a:spLocks noGrp="1"/>
          </p:cNvSpPr>
          <p:nvPr>
            <p:ph sz="half" idx="2"/>
          </p:nvPr>
        </p:nvSpPr>
        <p:spPr/>
        <p:txBody>
          <a:bodyPr>
            <a:normAutofit lnSpcReduction="10000"/>
          </a:bodyPr>
          <a:lstStyle/>
          <a:p>
            <a:pPr marL="0" indent="0">
              <a:buNone/>
            </a:pPr>
            <a:r>
              <a:rPr lang="en-US" u="sng" dirty="0"/>
              <a:t>NEGATIVES</a:t>
            </a:r>
            <a:r>
              <a:rPr lang="en-US" dirty="0"/>
              <a:t>:</a:t>
            </a:r>
          </a:p>
          <a:p>
            <a:r>
              <a:rPr lang="en-US" dirty="0"/>
              <a:t>We had an increase in refusal to participate in ACEs </a:t>
            </a:r>
            <a:r>
              <a:rPr lang="en-US" i="1" dirty="0"/>
              <a:t>(Patients were so overwhelmed with the pandemic, many stated that they didn’t want to discuss their past traumas because they felt like they were already dealing with too much).</a:t>
            </a:r>
          </a:p>
          <a:p>
            <a:r>
              <a:rPr lang="en-US" dirty="0"/>
              <a:t>We ran into barriers of youth patients being available, but their parents not being available when providing ACEs screenings over the phone/virtual visits.</a:t>
            </a:r>
          </a:p>
          <a:p>
            <a:pPr marL="0" indent="0">
              <a:buNone/>
            </a:pPr>
            <a:endParaRPr lang="en-US" dirty="0"/>
          </a:p>
        </p:txBody>
      </p:sp>
      <p:pic>
        <p:nvPicPr>
          <p:cNvPr id="5" name="Picture 4">
            <a:extLst>
              <a:ext uri="{FF2B5EF4-FFF2-40B4-BE49-F238E27FC236}">
                <a16:creationId xmlns:a16="http://schemas.microsoft.com/office/drawing/2014/main" id="{5246EC2F-AF46-430F-9FD1-B7E32A92A6AB}"/>
              </a:ext>
            </a:extLst>
          </p:cNvPr>
          <p:cNvPicPr>
            <a:picLocks noChangeAspect="1"/>
          </p:cNvPicPr>
          <p:nvPr/>
        </p:nvPicPr>
        <p:blipFill>
          <a:blip r:embed="rId2"/>
          <a:stretch>
            <a:fillRect/>
          </a:stretch>
        </p:blipFill>
        <p:spPr>
          <a:xfrm>
            <a:off x="4761159" y="144117"/>
            <a:ext cx="3170195" cy="1786283"/>
          </a:xfrm>
          <a:prstGeom prst="rect">
            <a:avLst/>
          </a:prstGeom>
        </p:spPr>
      </p:pic>
    </p:spTree>
    <p:extLst>
      <p:ext uri="{BB962C8B-B14F-4D97-AF65-F5344CB8AC3E}">
        <p14:creationId xmlns:p14="http://schemas.microsoft.com/office/powerpoint/2010/main" val="409871224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3590390" y="173326"/>
            <a:ext cx="4512989" cy="1068280"/>
          </a:xfrm>
          <a:prstGeom prst="rect">
            <a:avLst/>
          </a:prstGeom>
        </p:spPr>
        <p:txBody>
          <a:bodyPr rtlCol="0" anchor="ctr">
            <a:normAutofit fontScale="90000"/>
          </a:bodyPr>
          <a:lstStyle/>
          <a:p>
            <a:r>
              <a:rPr lang="en-US" dirty="0">
                <a:solidFill>
                  <a:schemeClr val="tx1"/>
                </a:solidFill>
              </a:rPr>
              <a:t>Second Pilot (Prosody)</a:t>
            </a:r>
          </a:p>
        </p:txBody>
      </p:sp>
      <p:sp>
        <p:nvSpPr>
          <p:cNvPr id="6" name="TextBox 5">
            <a:extLst>
              <a:ext uri="{FF2B5EF4-FFF2-40B4-BE49-F238E27FC236}">
                <a16:creationId xmlns:a16="http://schemas.microsoft.com/office/drawing/2014/main" id="{8B1E9DA0-B30A-161A-801E-89D8D744AC33}"/>
              </a:ext>
            </a:extLst>
          </p:cNvPr>
          <p:cNvSpPr txBox="1"/>
          <p:nvPr/>
        </p:nvSpPr>
        <p:spPr>
          <a:xfrm>
            <a:off x="505422" y="2247022"/>
            <a:ext cx="6169936" cy="3693319"/>
          </a:xfrm>
          <a:prstGeom prst="rect">
            <a:avLst/>
          </a:prstGeom>
          <a:noFill/>
        </p:spPr>
        <p:txBody>
          <a:bodyPr wrap="square">
            <a:spAutoFit/>
          </a:bodyPr>
          <a:lstStyle/>
          <a:p>
            <a:r>
              <a:rPr lang="en-US" dirty="0"/>
              <a:t>We found ProsodyHealth for electronic outreach for screening via a HIPAA Compliant Software platform.</a:t>
            </a:r>
          </a:p>
          <a:p>
            <a:endParaRPr lang="en-US" dirty="0"/>
          </a:p>
          <a:p>
            <a:r>
              <a:rPr lang="en-US" dirty="0"/>
              <a:t>We engaged 562 adult patients via text message/emails through Prosody.</a:t>
            </a:r>
          </a:p>
          <a:p>
            <a:endParaRPr lang="en-US" dirty="0"/>
          </a:p>
          <a:p>
            <a:r>
              <a:rPr lang="en-US" b="1" u="sng" dirty="0"/>
              <a:t>What we learned:</a:t>
            </a:r>
          </a:p>
          <a:p>
            <a:pPr marL="285750" indent="-285750">
              <a:buFont typeface="Arial" panose="020B0604020202020204" pitchFamily="34" charset="0"/>
              <a:buChar char="•"/>
            </a:pPr>
            <a:r>
              <a:rPr lang="en-US" dirty="0"/>
              <a:t>44% of adult patients engaged in the screener.</a:t>
            </a:r>
          </a:p>
          <a:p>
            <a:pPr marL="285750" indent="-285750">
              <a:buFont typeface="Arial" panose="020B0604020202020204" pitchFamily="34" charset="0"/>
              <a:buChar char="•"/>
            </a:pPr>
            <a:r>
              <a:rPr lang="en-US" dirty="0"/>
              <a:t>86% of those completed the screener.</a:t>
            </a:r>
          </a:p>
          <a:p>
            <a:pPr marL="285750" indent="-285750">
              <a:buFont typeface="Arial" panose="020B0604020202020204" pitchFamily="34" charset="0"/>
              <a:buChar char="•"/>
            </a:pPr>
            <a:r>
              <a:rPr lang="en-US" dirty="0"/>
              <a:t>65% were found to be a high risk</a:t>
            </a:r>
          </a:p>
          <a:p>
            <a:pPr marL="285750" indent="-285750">
              <a:buFont typeface="Arial" panose="020B0604020202020204" pitchFamily="34" charset="0"/>
              <a:buChar char="•"/>
            </a:pPr>
            <a:r>
              <a:rPr lang="en-US" dirty="0"/>
              <a:t>The average score was 5 out of 10.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graphicFrame>
        <p:nvGraphicFramePr>
          <p:cNvPr id="7" name="Content Placeholder 2" descr="Team SmartArt graphic">
            <a:extLst>
              <a:ext uri="{FF2B5EF4-FFF2-40B4-BE49-F238E27FC236}">
                <a16:creationId xmlns:a16="http://schemas.microsoft.com/office/drawing/2014/main" id="{1E64AC28-9968-9186-613C-65DC57DA4B01}"/>
              </a:ext>
            </a:extLst>
          </p:cNvPr>
          <p:cNvGraphicFramePr>
            <a:graphicFrameLocks/>
          </p:cNvGraphicFramePr>
          <p:nvPr>
            <p:extLst>
              <p:ext uri="{D42A27DB-BD31-4B8C-83A1-F6EECF244321}">
                <p14:modId xmlns:p14="http://schemas.microsoft.com/office/powerpoint/2010/main" val="1541346210"/>
              </p:ext>
            </p:extLst>
          </p:nvPr>
        </p:nvGraphicFramePr>
        <p:xfrm>
          <a:off x="5448532" y="1594932"/>
          <a:ext cx="5614803" cy="4711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192728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332D6-1AE5-E20E-73E9-85FA3B2D4FDB}"/>
              </a:ext>
            </a:extLst>
          </p:cNvPr>
          <p:cNvSpPr>
            <a:spLocks noGrp="1"/>
          </p:cNvSpPr>
          <p:nvPr>
            <p:ph type="title"/>
          </p:nvPr>
        </p:nvSpPr>
        <p:spPr/>
        <p:txBody>
          <a:bodyPr/>
          <a:lstStyle/>
          <a:p>
            <a:r>
              <a:rPr lang="en-US" dirty="0"/>
              <a:t>What we learned with</a:t>
            </a:r>
          </a:p>
        </p:txBody>
      </p:sp>
      <p:sp>
        <p:nvSpPr>
          <p:cNvPr id="3" name="Text Placeholder 2">
            <a:extLst>
              <a:ext uri="{FF2B5EF4-FFF2-40B4-BE49-F238E27FC236}">
                <a16:creationId xmlns:a16="http://schemas.microsoft.com/office/drawing/2014/main" id="{FC845423-0FDC-C682-2B7B-2A0405A35537}"/>
              </a:ext>
            </a:extLst>
          </p:cNvPr>
          <p:cNvSpPr>
            <a:spLocks noGrp="1"/>
          </p:cNvSpPr>
          <p:nvPr>
            <p:ph type="body" idx="1"/>
          </p:nvPr>
        </p:nvSpPr>
        <p:spPr/>
        <p:txBody>
          <a:bodyPr/>
          <a:lstStyle/>
          <a:p>
            <a:r>
              <a:rPr lang="en-US" dirty="0"/>
              <a:t>PROS</a:t>
            </a:r>
          </a:p>
        </p:txBody>
      </p:sp>
      <p:sp>
        <p:nvSpPr>
          <p:cNvPr id="4" name="Content Placeholder 3">
            <a:extLst>
              <a:ext uri="{FF2B5EF4-FFF2-40B4-BE49-F238E27FC236}">
                <a16:creationId xmlns:a16="http://schemas.microsoft.com/office/drawing/2014/main" id="{64CD2EA7-A7A7-BD32-6379-1B47E619C179}"/>
              </a:ext>
            </a:extLst>
          </p:cNvPr>
          <p:cNvSpPr>
            <a:spLocks noGrp="1"/>
          </p:cNvSpPr>
          <p:nvPr>
            <p:ph sz="half" idx="2"/>
          </p:nvPr>
        </p:nvSpPr>
        <p:spPr/>
        <p:txBody>
          <a:bodyPr>
            <a:normAutofit fontScale="85000" lnSpcReduction="20000"/>
          </a:bodyPr>
          <a:lstStyle/>
          <a:p>
            <a:r>
              <a:rPr lang="en-US" dirty="0"/>
              <a:t>Saved time for the clinician in session with the patient, because the patient score was already generated.</a:t>
            </a:r>
          </a:p>
          <a:p>
            <a:r>
              <a:rPr lang="en-US" dirty="0"/>
              <a:t>Gave the patient privacy to answer the questions and do it on “their time”.</a:t>
            </a:r>
          </a:p>
          <a:p>
            <a:r>
              <a:rPr lang="en-US" dirty="0"/>
              <a:t>When clinicians were able to do individualized assessment monitoring plans, it worked out easier.  </a:t>
            </a:r>
          </a:p>
        </p:txBody>
      </p:sp>
      <p:sp>
        <p:nvSpPr>
          <p:cNvPr id="5" name="Text Placeholder 4">
            <a:extLst>
              <a:ext uri="{FF2B5EF4-FFF2-40B4-BE49-F238E27FC236}">
                <a16:creationId xmlns:a16="http://schemas.microsoft.com/office/drawing/2014/main" id="{C1E065C8-B48A-7D53-1F90-AC96EA7E777D}"/>
              </a:ext>
            </a:extLst>
          </p:cNvPr>
          <p:cNvSpPr>
            <a:spLocks noGrp="1"/>
          </p:cNvSpPr>
          <p:nvPr>
            <p:ph type="body" sz="quarter" idx="3"/>
          </p:nvPr>
        </p:nvSpPr>
        <p:spPr/>
        <p:txBody>
          <a:bodyPr/>
          <a:lstStyle/>
          <a:p>
            <a:r>
              <a:rPr lang="en-US" dirty="0"/>
              <a:t>CONS</a:t>
            </a:r>
          </a:p>
        </p:txBody>
      </p:sp>
      <p:sp>
        <p:nvSpPr>
          <p:cNvPr id="6" name="Content Placeholder 5">
            <a:extLst>
              <a:ext uri="{FF2B5EF4-FFF2-40B4-BE49-F238E27FC236}">
                <a16:creationId xmlns:a16="http://schemas.microsoft.com/office/drawing/2014/main" id="{9D76CFB5-EFE4-A425-8E63-1F5519D9C0D1}"/>
              </a:ext>
            </a:extLst>
          </p:cNvPr>
          <p:cNvSpPr>
            <a:spLocks noGrp="1"/>
          </p:cNvSpPr>
          <p:nvPr>
            <p:ph sz="quarter" idx="4"/>
          </p:nvPr>
        </p:nvSpPr>
        <p:spPr/>
        <p:txBody>
          <a:bodyPr>
            <a:normAutofit fontScale="85000" lnSpcReduction="20000"/>
          </a:bodyPr>
          <a:lstStyle/>
          <a:p>
            <a:r>
              <a:rPr lang="en-US" dirty="0"/>
              <a:t>TIME &amp; COST.</a:t>
            </a:r>
          </a:p>
          <a:p>
            <a:r>
              <a:rPr lang="en-US" dirty="0"/>
              <a:t>Clinicians felt that there was not enough time to go back and put in patient information if it went out through Prosody in a bulk batching.</a:t>
            </a:r>
          </a:p>
          <a:p>
            <a:r>
              <a:rPr lang="en-US" dirty="0"/>
              <a:t>The cost of the service couldn’t be offset, because DHCS and Medicare did not allow for anyone other than a licensed practitioner reviewing the score with the patient. Large batches of assessments were too burdensome for staff.</a:t>
            </a:r>
          </a:p>
          <a:p>
            <a:r>
              <a:rPr lang="en-US" dirty="0"/>
              <a:t>Clinician had to jump between EMR and Prosody platform, adding time to the visit, which we don’t have.</a:t>
            </a:r>
          </a:p>
          <a:p>
            <a:endParaRPr lang="en-US" dirty="0"/>
          </a:p>
        </p:txBody>
      </p:sp>
      <p:pic>
        <p:nvPicPr>
          <p:cNvPr id="8" name="Picture 7" descr="Icon&#10;&#10;Description automatically generated with medium confidence">
            <a:extLst>
              <a:ext uri="{FF2B5EF4-FFF2-40B4-BE49-F238E27FC236}">
                <a16:creationId xmlns:a16="http://schemas.microsoft.com/office/drawing/2014/main" id="{D02E4094-CCDE-B6FD-4E7F-A08F9D0D4453}"/>
              </a:ext>
            </a:extLst>
          </p:cNvPr>
          <p:cNvPicPr>
            <a:picLocks noChangeAspect="1"/>
          </p:cNvPicPr>
          <p:nvPr/>
        </p:nvPicPr>
        <p:blipFill>
          <a:blip r:embed="rId2"/>
          <a:stretch>
            <a:fillRect/>
          </a:stretch>
        </p:blipFill>
        <p:spPr>
          <a:xfrm>
            <a:off x="5308349" y="565954"/>
            <a:ext cx="2972215" cy="676369"/>
          </a:xfrm>
          <a:prstGeom prst="rect">
            <a:avLst/>
          </a:prstGeom>
        </p:spPr>
      </p:pic>
    </p:spTree>
    <p:extLst>
      <p:ext uri="{BB962C8B-B14F-4D97-AF65-F5344CB8AC3E}">
        <p14:creationId xmlns:p14="http://schemas.microsoft.com/office/powerpoint/2010/main" val="2067571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 name="Straight Connector 19">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1" name="Rectangle 3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3" name="Rectangle 3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Freeform: Shape 4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6">
            <a:extLst>
              <a:ext uri="{FF2B5EF4-FFF2-40B4-BE49-F238E27FC236}">
                <a16:creationId xmlns:a16="http://schemas.microsoft.com/office/drawing/2014/main" id="{08D6486D-25EC-175C-CAF6-2E6DDFC0AF25}"/>
              </a:ext>
            </a:extLst>
          </p:cNvPr>
          <p:cNvSpPr>
            <a:spLocks noGrp="1"/>
          </p:cNvSpPr>
          <p:nvPr>
            <p:ph type="title"/>
          </p:nvPr>
        </p:nvSpPr>
        <p:spPr>
          <a:xfrm>
            <a:off x="7074831" y="0"/>
            <a:ext cx="4512989" cy="2227730"/>
          </a:xfrm>
        </p:spPr>
        <p:txBody>
          <a:bodyPr vert="horz" lIns="91440" tIns="45720" rIns="91440" bIns="45720" rtlCol="0" anchor="ctr">
            <a:normAutofit/>
          </a:bodyPr>
          <a:lstStyle/>
          <a:p>
            <a:r>
              <a:rPr lang="en-US" sz="3600" dirty="0">
                <a:solidFill>
                  <a:srgbClr val="FFFFFF"/>
                </a:solidFill>
              </a:rPr>
              <a:t>ACEs at Peach NOW:</a:t>
            </a:r>
          </a:p>
        </p:txBody>
      </p:sp>
      <p:pic>
        <p:nvPicPr>
          <p:cNvPr id="14" name="Content Placeholder 7" descr="Graphical user interface, text, application, email&#10;&#10;Description automatically generated">
            <a:extLst>
              <a:ext uri="{FF2B5EF4-FFF2-40B4-BE49-F238E27FC236}">
                <a16:creationId xmlns:a16="http://schemas.microsoft.com/office/drawing/2014/main" id="{ABEF50DA-0E9F-BE6D-2E10-A68D9B4572B5}"/>
              </a:ext>
            </a:extLst>
          </p:cNvPr>
          <p:cNvPicPr>
            <a:picLocks noChangeAspect="1"/>
          </p:cNvPicPr>
          <p:nvPr/>
        </p:nvPicPr>
        <p:blipFill>
          <a:blip r:embed="rId2"/>
          <a:stretch>
            <a:fillRect/>
          </a:stretch>
        </p:blipFill>
        <p:spPr>
          <a:xfrm>
            <a:off x="122067" y="708458"/>
            <a:ext cx="4706437" cy="5101828"/>
          </a:xfrm>
          <a:prstGeom prst="rect">
            <a:avLst/>
          </a:prstGeom>
        </p:spPr>
      </p:pic>
      <p:sp>
        <p:nvSpPr>
          <p:cNvPr id="9" name="Text Placeholder 8">
            <a:extLst>
              <a:ext uri="{FF2B5EF4-FFF2-40B4-BE49-F238E27FC236}">
                <a16:creationId xmlns:a16="http://schemas.microsoft.com/office/drawing/2014/main" id="{89455225-FD14-378E-769B-C39581E5DBE8}"/>
              </a:ext>
            </a:extLst>
          </p:cNvPr>
          <p:cNvSpPr>
            <a:spLocks noGrp="1"/>
          </p:cNvSpPr>
          <p:nvPr>
            <p:ph type="body" sz="half" idx="2"/>
          </p:nvPr>
        </p:nvSpPr>
        <p:spPr>
          <a:xfrm>
            <a:off x="7208309" y="2088682"/>
            <a:ext cx="4861624" cy="4066585"/>
          </a:xfrm>
        </p:spPr>
        <p:txBody>
          <a:bodyPr vert="horz" lIns="91440" tIns="45720" rIns="91440" bIns="45720" rtlCol="0" anchor="t">
            <a:normAutofit/>
          </a:bodyPr>
          <a:lstStyle/>
          <a:p>
            <a:pPr>
              <a:buFont typeface="Wingdings 3" charset="2"/>
              <a:buChar char=""/>
            </a:pPr>
            <a:r>
              <a:rPr lang="en-US" sz="1600" dirty="0">
                <a:solidFill>
                  <a:srgbClr val="FFFFFF"/>
                </a:solidFill>
              </a:rPr>
              <a:t>Our Behavioral Health Coordinator calls the patient before their first visit, explains the need for the ACEs screener, provides general information on toxic stress, and connects the patient to our Navigator if they need resources due to their score.  </a:t>
            </a:r>
          </a:p>
          <a:p>
            <a:pPr>
              <a:buFont typeface="Wingdings 3" charset="2"/>
              <a:buChar char=""/>
            </a:pPr>
            <a:r>
              <a:rPr lang="en-US" sz="1600" dirty="0">
                <a:solidFill>
                  <a:srgbClr val="FFFFFF"/>
                </a:solidFill>
              </a:rPr>
              <a:t>The Coordinator then writes a note in the chart with the patient’s ACEs score and outcome of discussion for the therapist to have information on the first visit.  The therapist then bills for the service after discussing the results with the patient.</a:t>
            </a:r>
          </a:p>
          <a:p>
            <a:pPr>
              <a:buFont typeface="Wingdings 3" charset="2"/>
              <a:buChar char=""/>
            </a:pPr>
            <a:r>
              <a:rPr lang="en-US" sz="1600" dirty="0">
                <a:solidFill>
                  <a:srgbClr val="FFFFFF"/>
                </a:solidFill>
              </a:rPr>
              <a:t>We also do ACEs/PEARLs screeners at HELP ME GROW events for First 5 in Sutter County.  This is used a mental health development milestone tool to help parents navigate resources and needs.</a:t>
            </a:r>
          </a:p>
        </p:txBody>
      </p:sp>
    </p:spTree>
    <p:extLst>
      <p:ext uri="{BB962C8B-B14F-4D97-AF65-F5344CB8AC3E}">
        <p14:creationId xmlns:p14="http://schemas.microsoft.com/office/powerpoint/2010/main" val="1218417913"/>
      </p:ext>
    </p:extLst>
  </p:cSld>
  <p:clrMapOvr>
    <a:masterClrMapping/>
  </p:clrMapOvr>
</p:sld>
</file>

<file path=ppt/theme/theme1.xml><?xml version="1.0" encoding="utf-8"?>
<a:theme xmlns:a="http://schemas.openxmlformats.org/drawingml/2006/main" name="Facet">
  <a:themeElements>
    <a:clrScheme name="PTH Standard">
      <a:dk1>
        <a:srgbClr val="2C3C43"/>
      </a:dk1>
      <a:lt1>
        <a:sysClr val="window" lastClr="FFFFFF"/>
      </a:lt1>
      <a:dk2>
        <a:srgbClr val="2C3C43"/>
      </a:dk2>
      <a:lt2>
        <a:srgbClr val="EBEBEB"/>
      </a:lt2>
      <a:accent1>
        <a:srgbClr val="A4C639"/>
      </a:accent1>
      <a:accent2>
        <a:srgbClr val="00B2DA"/>
      </a:accent2>
      <a:accent3>
        <a:srgbClr val="E76618"/>
      </a:accent3>
      <a:accent4>
        <a:srgbClr val="99CA3C"/>
      </a:accent4>
      <a:accent5>
        <a:srgbClr val="C42F1A"/>
      </a:accent5>
      <a:accent6>
        <a:srgbClr val="0070C0"/>
      </a:accent6>
      <a:hlink>
        <a:srgbClr val="F26729"/>
      </a:hlink>
      <a:folHlink>
        <a:srgbClr val="00B2DA"/>
      </a:folHlink>
    </a:clrScheme>
    <a:fontScheme name="Custom 1">
      <a:majorFont>
        <a:latin typeface="Tahoma"/>
        <a:ea typeface=""/>
        <a:cs typeface=""/>
      </a:majorFont>
      <a:minorFont>
        <a:latin typeface="Tahoma"/>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2836</TotalTime>
  <Words>1487</Words>
  <Application>Microsoft Office PowerPoint</Application>
  <PresentationFormat>Widescreen</PresentationFormat>
  <Paragraphs>124</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Tahoma</vt:lpstr>
      <vt:lpstr>Wingdings</vt:lpstr>
      <vt:lpstr>Wingdings 3</vt:lpstr>
      <vt:lpstr>Facet</vt:lpstr>
      <vt:lpstr>ACEs/PEARLs at  Peach Tree Healthcare</vt:lpstr>
      <vt:lpstr>Peach Tree Healthcare:</vt:lpstr>
      <vt:lpstr>Behavioral Health at Peach Tree</vt:lpstr>
      <vt:lpstr>ACEs/PEARLs  Learning Pilot</vt:lpstr>
      <vt:lpstr>Barriers from pilot</vt:lpstr>
      <vt:lpstr>COVID Impacts</vt:lpstr>
      <vt:lpstr>Second Pilot (Prosody)</vt:lpstr>
      <vt:lpstr>What we learned with</vt:lpstr>
      <vt:lpstr>ACEs at Peach NOW:</vt:lpstr>
      <vt:lpstr>Current ACEs Workflow:</vt:lpstr>
      <vt:lpstr>Future of ACEs at Peach:</vt:lpstr>
      <vt:lpstr>What we are Learning:</vt:lpstr>
      <vt:lpstr>                                                               Why Screen For ACEs In Primary Care  Screening tools can be used to provide targeted clinical interventions and equitable health care.</vt:lpstr>
      <vt:lpstr>Facilitating the Conversation</vt:lpstr>
      <vt:lpstr>Motivational Interviewing</vt:lpstr>
      <vt:lpstr>PowerPoint Presentation</vt:lpstr>
      <vt:lpstr>Conversation Starters</vt:lpstr>
      <vt:lpstr>What do you need to know as medical providers?</vt:lpstr>
      <vt:lpstr>Questions?</vt:lpstr>
      <vt:lpstr>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Diversity</dc:title>
  <dc:creator>Meredith Evans</dc:creator>
  <cp:lastModifiedBy>Meredith Evans</cp:lastModifiedBy>
  <cp:revision>39</cp:revision>
  <dcterms:created xsi:type="dcterms:W3CDTF">2020-10-14T18:52:39Z</dcterms:created>
  <dcterms:modified xsi:type="dcterms:W3CDTF">2022-09-26T20:33:46Z</dcterms:modified>
</cp:coreProperties>
</file>